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04" r:id="rId5"/>
    <p:sldId id="257" r:id="rId6"/>
    <p:sldId id="303" r:id="rId7"/>
    <p:sldId id="258" r:id="rId8"/>
    <p:sldId id="259" r:id="rId9"/>
    <p:sldId id="260" r:id="rId10"/>
    <p:sldId id="261" r:id="rId11"/>
    <p:sldId id="268" r:id="rId12"/>
    <p:sldId id="263" r:id="rId13"/>
    <p:sldId id="264" r:id="rId14"/>
    <p:sldId id="265" r:id="rId15"/>
    <p:sldId id="266" r:id="rId16"/>
    <p:sldId id="267" r:id="rId17"/>
    <p:sldId id="270" r:id="rId18"/>
    <p:sldId id="305" r:id="rId19"/>
    <p:sldId id="269" r:id="rId20"/>
    <p:sldId id="271" r:id="rId21"/>
    <p:sldId id="272" r:id="rId22"/>
    <p:sldId id="273" r:id="rId23"/>
    <p:sldId id="274" r:id="rId24"/>
    <p:sldId id="287" r:id="rId25"/>
    <p:sldId id="290" r:id="rId26"/>
    <p:sldId id="288" r:id="rId27"/>
    <p:sldId id="289" r:id="rId28"/>
    <p:sldId id="291" r:id="rId29"/>
    <p:sldId id="292" r:id="rId30"/>
    <p:sldId id="293" r:id="rId31"/>
    <p:sldId id="294" r:id="rId32"/>
    <p:sldId id="299" r:id="rId33"/>
    <p:sldId id="295" r:id="rId34"/>
    <p:sldId id="297" r:id="rId35"/>
    <p:sldId id="298" r:id="rId36"/>
    <p:sldId id="300" r:id="rId37"/>
    <p:sldId id="301" r:id="rId38"/>
    <p:sldId id="302" r:id="rId39"/>
    <p:sldId id="280" r:id="rId40"/>
    <p:sldId id="281" r:id="rId41"/>
    <p:sldId id="296" r:id="rId42"/>
    <p:sldId id="276" r:id="rId43"/>
    <p:sldId id="277" r:id="rId44"/>
    <p:sldId id="278" r:id="rId45"/>
    <p:sldId id="306" r:id="rId46"/>
    <p:sldId id="282" r:id="rId47"/>
    <p:sldId id="283" r:id="rId48"/>
    <p:sldId id="284" r:id="rId49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117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Ro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68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8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68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AF9037-BEA6-4DE2-B8AA-F8FA355DB4C2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1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</p:spPr>
        <p:txBody>
          <a:bodyPr/>
          <a:lstStyle>
            <a:lvl1pPr>
              <a:defRPr/>
            </a:lvl1pPr>
          </a:lstStyle>
          <a:p>
            <a:pPr lvl="0" fontAlgn="base"/>
            <a:r>
              <a:rPr lang="zh-CN" altLang="en-US" strike="noStrike" noProof="0" smtClean="0"/>
              <a:t>单击此处编辑母版标题样式</a:t>
            </a:r>
            <a:endParaRPr lang="zh-CN" altLang="en-US" strike="noStrike" noProof="0" smtClean="0"/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 fontAlgn="base"/>
            <a:r>
              <a:rPr lang="zh-CN" altLang="en-US" strike="noStrike" noProof="0" smtClean="0"/>
              <a:t>单击此处编辑母版副标题样式</a:t>
            </a:r>
            <a:endParaRPr lang="zh-CN" altLang="en-US" strike="noStrike" noProof="0" smtClean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7695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448CA3-C7C4-4D79-A5D8-09C3788A367A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7695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7695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0E90B2C-CDA0-47E7-9610-2C681F54DB93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0363" y="685800"/>
            <a:ext cx="2135187" cy="5181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56338" cy="5181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8540750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04800" y="4000500"/>
            <a:ext cx="8540750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19812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304800" y="40005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651375" y="1981200"/>
            <a:ext cx="4194175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1375" y="40005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19812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4800" y="40005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51375" y="40005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625" y="685800"/>
            <a:ext cx="854075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1375" y="19812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1375" y="4000500"/>
            <a:ext cx="4194175" cy="18669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94175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1375" y="1981200"/>
            <a:ext cx="4194175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 noRo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8575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01980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4C54F01-656F-4952-AAE1-962F3C6D264D}" type="datetime1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198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CMOS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集成电路原理与设计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19800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97FEA25-E5E7-42E6-B810-BEEF2AA06FB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7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38.png"/><Relationship Id="rId2" Type="http://schemas.openxmlformats.org/officeDocument/2006/relationships/image" Target="../media/image37.wmf"/><Relationship Id="rId1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1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1" Type="http://schemas.openxmlformats.org/officeDocument/2006/relationships/oleObject" Target="../embeddings/oleObject9.bin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Rectangle 5"/>
          <p:cNvSpPr>
            <a:spLocks noGrp="1"/>
          </p:cNvSpPr>
          <p:nvPr>
            <p:ph type="ftr" sz="quarter" idx="3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>
                <a:latin typeface="Arial" panose="020B0604020202020204" pitchFamily="34" charset="0"/>
              </a:rPr>
              <a:t>CMOS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集成电路原理与设计</a:t>
            </a:r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098" name="Rectangle 6"/>
          <p:cNvSpPr>
            <a:spLocks noGrp="1"/>
          </p:cNvSpPr>
          <p:nvPr>
            <p:ph type="sldNum" sz="quarter" idx="4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>
                <a:latin typeface="Arial" panose="020B0604020202020204" pitchFamily="34" charset="0"/>
              </a:rPr>
            </a:fld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Rot="1"/>
          </p:cNvSpPr>
          <p:nvPr>
            <p:ph type="ctr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zh-CN" altLang="en-US" kern="1200" dirty="0">
                <a:latin typeface="+mj-lt"/>
                <a:ea typeface="+mj-ea"/>
                <a:cs typeface="+mj-cs"/>
              </a:rPr>
              <a:t>第</a:t>
            </a:r>
            <a:r>
              <a:rPr lang="en-US" altLang="zh-CN" kern="1200" dirty="0">
                <a:latin typeface="+mj-lt"/>
                <a:ea typeface="+mj-ea"/>
                <a:cs typeface="+mj-cs"/>
              </a:rPr>
              <a:t>7</a:t>
            </a:r>
            <a:r>
              <a:rPr lang="zh-CN" altLang="en-US" kern="1200" dirty="0">
                <a:latin typeface="+mj-lt"/>
                <a:ea typeface="+mj-ea"/>
                <a:cs typeface="+mj-cs"/>
              </a:rPr>
              <a:t>章 </a:t>
            </a:r>
            <a:br>
              <a:rPr lang="en-US" altLang="zh-CN" kern="1200" dirty="0">
                <a:latin typeface="+mj-lt"/>
                <a:ea typeface="+mj-ea"/>
                <a:cs typeface="+mj-cs"/>
              </a:rPr>
            </a:br>
            <a:r>
              <a:rPr lang="zh-CN" altLang="en-US" kern="1200" dirty="0">
                <a:latin typeface="+mj-lt"/>
                <a:ea typeface="+mj-ea"/>
                <a:cs typeface="+mj-cs"/>
              </a:rPr>
              <a:t>其他无源和</a:t>
            </a:r>
            <a:br>
              <a:rPr lang="en-US" altLang="zh-CN" kern="1200" dirty="0">
                <a:latin typeface="+mj-lt"/>
                <a:ea typeface="+mj-ea"/>
                <a:cs typeface="+mj-cs"/>
              </a:rPr>
            </a:br>
            <a:r>
              <a:rPr lang="zh-CN" altLang="en-US" kern="1200" dirty="0">
                <a:latin typeface="+mj-lt"/>
                <a:ea typeface="+mj-ea"/>
                <a:cs typeface="+mj-cs"/>
              </a:rPr>
              <a:t>有源器件</a:t>
            </a:r>
            <a:endParaRPr lang="zh-CN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100" name="Rectangle 3"/>
          <p:cNvSpPr>
            <a:spLocks noGrp="1" noRot="1"/>
          </p:cNvSpPr>
          <p:nvPr>
            <p:ph type="subTitle"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buSzPct val="70000"/>
            </a:pPr>
            <a:endParaRPr lang="zh-CN" altLang="zh-CN" kern="120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4338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4339" name="Rectangle 3"/>
          <p:cNvSpPr>
            <a:spLocks noGrp="1" noRot="1"/>
          </p:cNvSpPr>
          <p:nvPr>
            <p:ph type="body" sz="half"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下图中金属面积很大，平板电容占主导地位。该电容形成了极大的底板寄生电容，即</a:t>
            </a:r>
            <a:r>
              <a:rPr lang="en-US" altLang="zh-CN" sz="2800" dirty="0"/>
              <a:t>metal1</a:t>
            </a:r>
            <a:r>
              <a:rPr lang="zh-CN" altLang="en-US" sz="2800" dirty="0"/>
              <a:t>与衬底之间的电容，可达到期望电容值的</a:t>
            </a:r>
            <a:r>
              <a:rPr lang="en-US" altLang="zh-CN" sz="2800" dirty="0"/>
              <a:t>80%</a:t>
            </a:r>
            <a:r>
              <a:rPr lang="zh-CN" altLang="en-US" sz="2800" dirty="0"/>
              <a:t>，从而降低电路响应速度，增加功耗。</a:t>
            </a:r>
            <a:endParaRPr lang="zh-CN" altLang="en-US" sz="2800" dirty="0"/>
          </a:p>
        </p:txBody>
      </p:sp>
      <p:pic>
        <p:nvPicPr>
          <p:cNvPr id="14340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563" y="2492375"/>
            <a:ext cx="4333875" cy="1695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1" name="Text Box 6"/>
          <p:cNvSpPr txBox="1"/>
          <p:nvPr/>
        </p:nvSpPr>
        <p:spPr>
          <a:xfrm>
            <a:off x="4859338" y="4292600"/>
            <a:ext cx="4103687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使用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metal1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metal2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的平行板电容器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2" name="Text Box 7"/>
          <p:cNvSpPr txBox="1"/>
          <p:nvPr/>
        </p:nvSpPr>
        <p:spPr>
          <a:xfrm>
            <a:off x="4716463" y="4797425"/>
            <a:ext cx="3527425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3" name="Rectangle 10"/>
          <p:cNvSpPr>
            <a:spLocks noGrp="1" noRot="1"/>
          </p:cNvSpPr>
          <p:nvPr>
            <p:ph sz="half" idx="2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zh-CN" sz="2800" dirty="0"/>
          </a:p>
        </p:txBody>
      </p:sp>
      <p:sp>
        <p:nvSpPr>
          <p:cNvPr id="14344" name="Text Box 11"/>
          <p:cNvSpPr txBox="1"/>
          <p:nvPr/>
        </p:nvSpPr>
        <p:spPr>
          <a:xfrm>
            <a:off x="4643438" y="4797425"/>
            <a:ext cx="4032250" cy="9159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如果单位面积电容值为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50aF/um</a:t>
            </a:r>
            <a:r>
              <a:rPr lang="en-US" altLang="zh-CN" baseline="30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那么要制作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1pF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电容需要占用的面积为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100um×200um</a:t>
            </a:r>
            <a:endParaRPr lang="en-US" altLang="zh-CN" baseline="30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5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4346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7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金属电容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5362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1508" name="Rectangle 4"/>
          <p:cNvSpPr>
            <a:spLocks noGrp="1" noRot="1"/>
          </p:cNvSpPr>
          <p:nvPr>
            <p:ph type="body" sz="half"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为了降低底板寄生电容影响，采用右图结构。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图中，假设金属层间的单位面积电容仍为</a:t>
            </a:r>
            <a:r>
              <a:rPr lang="en-US" altLang="zh-CN" sz="2400" dirty="0"/>
              <a:t>50aF/um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,</a:t>
            </a:r>
            <a:r>
              <a:rPr lang="zh-CN" altLang="en-US" sz="2400" dirty="0"/>
              <a:t>得到</a:t>
            </a:r>
            <a:r>
              <a:rPr lang="en-US" altLang="zh-CN" sz="2400" dirty="0"/>
              <a:t>1pF</a:t>
            </a:r>
            <a:r>
              <a:rPr lang="zh-CN" altLang="en-US" sz="2400" dirty="0"/>
              <a:t>电容需要的面积为</a:t>
            </a:r>
            <a:r>
              <a:rPr lang="en-US" altLang="zh-CN" sz="2400" dirty="0"/>
              <a:t>100um×66um</a:t>
            </a:r>
            <a:r>
              <a:rPr lang="zh-CN" altLang="en-US" sz="2400" dirty="0"/>
              <a:t>，与只采用</a:t>
            </a:r>
            <a:r>
              <a:rPr lang="en-US" altLang="zh-CN" sz="2400" dirty="0"/>
              <a:t>metal1</a:t>
            </a:r>
            <a:r>
              <a:rPr lang="zh-CN" altLang="en-US" sz="2400" dirty="0"/>
              <a:t>和</a:t>
            </a:r>
            <a:r>
              <a:rPr lang="en-US" altLang="zh-CN" sz="2400" dirty="0"/>
              <a:t>metal2</a:t>
            </a:r>
            <a:r>
              <a:rPr lang="zh-CN" altLang="en-US" sz="2400" dirty="0"/>
              <a:t>的电容相比，面积减小了</a:t>
            </a:r>
            <a:r>
              <a:rPr lang="en-US" altLang="zh-CN" sz="2400" dirty="0"/>
              <a:t>1/3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注意：金属层（目前常用</a:t>
            </a:r>
            <a:r>
              <a:rPr lang="en-US" altLang="zh-CN" sz="2400" dirty="0"/>
              <a:t>Cu</a:t>
            </a:r>
            <a:r>
              <a:rPr lang="zh-CN" altLang="en-US" sz="2400" dirty="0"/>
              <a:t>）的厚度随着远离衬底而增大。</a:t>
            </a:r>
            <a:endParaRPr lang="zh-CN" altLang="en-US" sz="2400" dirty="0"/>
          </a:p>
        </p:txBody>
      </p:sp>
      <p:pic>
        <p:nvPicPr>
          <p:cNvPr id="1536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9588" y="1700213"/>
            <a:ext cx="4824412" cy="2586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Text Box 7"/>
          <p:cNvSpPr txBox="1"/>
          <p:nvPr/>
        </p:nvSpPr>
        <p:spPr>
          <a:xfrm>
            <a:off x="4211638" y="4581525"/>
            <a:ext cx="446405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使用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metal1~metal4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的平行板电容器剖面图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5366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5364163" y="5157788"/>
          <a:ext cx="259238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155700" imgH="228600" progId="Equation.DSMT4">
                  <p:embed/>
                </p:oleObj>
              </mc:Choice>
              <mc:Fallback>
                <p:oleObj name="" r:id="rId2" imgW="1155700" imgH="2286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64163" y="5157788"/>
                        <a:ext cx="2592387" cy="51276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5368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9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金属电容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charRg st="104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8">
                                            <p:txEl>
                                              <p:charRg st="104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8">
                                            <p:txEl>
                                              <p:charRg st="104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6386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3555" name="Rectangle 3"/>
          <p:cNvSpPr>
            <a:spLocks noGrp="1" noRot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何时边缘电容占主导？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右图显示了</a:t>
            </a:r>
            <a:r>
              <a:rPr lang="en-US" altLang="zh-CN" sz="2800" dirty="0"/>
              <a:t>metal1</a:t>
            </a:r>
            <a:r>
              <a:rPr lang="zh-CN" altLang="en-US" sz="2800" dirty="0"/>
              <a:t>层典型的最小线宽和间距，此时边缘电容占主导。单位长度电容值为</a:t>
            </a:r>
            <a:r>
              <a:rPr lang="en-US" altLang="zh-CN" sz="2800" dirty="0"/>
              <a:t>50aF/um,</a:t>
            </a:r>
            <a:r>
              <a:rPr lang="zh-CN" altLang="en-US" sz="2800" dirty="0"/>
              <a:t>而底板寄生电容为</a:t>
            </a:r>
            <a:r>
              <a:rPr lang="en-US" altLang="zh-CN" sz="2800" dirty="0"/>
              <a:t>25aF/um</a:t>
            </a:r>
            <a:endParaRPr lang="en-US" altLang="zh-CN" sz="2800" dirty="0"/>
          </a:p>
        </p:txBody>
      </p:sp>
      <p:sp>
        <p:nvSpPr>
          <p:cNvPr id="16388" name="Rectangle 4"/>
          <p:cNvSpPr>
            <a:spLocks noGrp="1" noRot="1"/>
          </p:cNvSpPr>
          <p:nvPr>
            <p:ph sz="half" idx="2"/>
          </p:nvPr>
        </p:nvSpPr>
        <p:spPr>
          <a:xfrm>
            <a:off x="4716463" y="1989138"/>
            <a:ext cx="4194175" cy="38862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zh-CN" sz="2800" dirty="0"/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725" y="1628775"/>
            <a:ext cx="2239963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4365625"/>
            <a:ext cx="1974850" cy="1338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1" name="Text Box 7"/>
          <p:cNvSpPr txBox="1"/>
          <p:nvPr/>
        </p:nvSpPr>
        <p:spPr>
          <a:xfrm>
            <a:off x="4500563" y="5734050"/>
            <a:ext cx="3887787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边缘电容占主导地位时的典型尺寸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2" name="Text Box 8"/>
          <p:cNvSpPr txBox="1"/>
          <p:nvPr/>
        </p:nvSpPr>
        <p:spPr>
          <a:xfrm>
            <a:off x="5148263" y="3933825"/>
            <a:ext cx="259080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两条金属线构成的电容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3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4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金属电容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charRg st="11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>
                                            <p:txEl>
                                              <p:charRg st="11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>
                                            <p:txEl>
                                              <p:charRg st="11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7410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7411" name="Rectangle 3"/>
          <p:cNvSpPr>
            <a:spLocks noGrp="1" noRot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如果金属线实现电容时使用了</a:t>
            </a:r>
            <a:r>
              <a:rPr lang="en-US" altLang="zh-CN" sz="2800" dirty="0"/>
              <a:t>metal2</a:t>
            </a:r>
            <a:r>
              <a:rPr lang="zh-CN" altLang="en-US" sz="2800" dirty="0"/>
              <a:t>和</a:t>
            </a:r>
            <a:r>
              <a:rPr lang="en-US" altLang="zh-CN" sz="2800" dirty="0"/>
              <a:t>via1,</a:t>
            </a:r>
            <a:r>
              <a:rPr lang="zh-CN" altLang="en-US" sz="2800" dirty="0"/>
              <a:t>由于金属层之间增加了通孔，所以边缘电容（有时称为横向电容）是金属电容的主要组成部分。</a:t>
            </a:r>
            <a:endParaRPr lang="zh-CN" altLang="en-US" sz="2800" dirty="0"/>
          </a:p>
        </p:txBody>
      </p:sp>
      <p:sp>
        <p:nvSpPr>
          <p:cNvPr id="17412" name="Rectangle 4"/>
          <p:cNvSpPr>
            <a:spLocks noGrp="1" noRot="1"/>
          </p:cNvSpPr>
          <p:nvPr>
            <p:ph sz="half" idx="2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zh-CN" sz="2800" dirty="0"/>
          </a:p>
        </p:txBody>
      </p:sp>
      <p:pic>
        <p:nvPicPr>
          <p:cNvPr id="1741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725" y="1989138"/>
            <a:ext cx="2182813" cy="159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63" y="3860800"/>
            <a:ext cx="2208212" cy="1593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5" name="Text Box 7"/>
          <p:cNvSpPr txBox="1"/>
          <p:nvPr/>
        </p:nvSpPr>
        <p:spPr>
          <a:xfrm>
            <a:off x="4284663" y="5589588"/>
            <a:ext cx="3816350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采用两层金属和通孔实现横向电容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6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7417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8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金属电容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8435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为了避免数字噪声耦合到电容中，通常在电容上方加入接地层以屏蔽</a:t>
            </a:r>
            <a:endParaRPr lang="zh-CN" altLang="en-US" dirty="0"/>
          </a:p>
        </p:txBody>
      </p:sp>
      <p:pic>
        <p:nvPicPr>
          <p:cNvPr id="1843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3357563"/>
            <a:ext cx="5535613" cy="2278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7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8438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9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金属电容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页脚占位符 6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9458" name="灯片编号占位符 7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9459" name="Rectangle 3"/>
          <p:cNvSpPr>
            <a:spLocks noGrp="1" noRot="1"/>
          </p:cNvSpPr>
          <p:nvPr>
            <p:ph type="body" sz="half" idx="1"/>
          </p:nvPr>
        </p:nvSpPr>
        <p:spPr>
          <a:xfrm>
            <a:off x="304800" y="1981200"/>
            <a:ext cx="4186238" cy="2473325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金属电容器类型</a:t>
            </a:r>
            <a:endParaRPr lang="zh-CN" altLang="en-US" sz="2800" dirty="0"/>
          </a:p>
        </p:txBody>
      </p:sp>
      <p:pic>
        <p:nvPicPr>
          <p:cNvPr id="19460" name="Picture 4" descr="照片xxx1 588"/>
          <p:cNvPicPr>
            <a:picLocks noGrp="1" noRot="1" noChangeAspect="1"/>
          </p:cNvPicPr>
          <p:nvPr>
            <p:ph sz="quarter" idx="2"/>
          </p:nvPr>
        </p:nvPicPr>
        <p:blipFill>
          <a:blip r:embed="rId1"/>
          <a:srcRect l="37737" t="45284" r="6604" b="42767"/>
          <a:stretch>
            <a:fillRect/>
          </a:stretch>
        </p:blipFill>
        <p:spPr>
          <a:xfrm>
            <a:off x="323850" y="2852738"/>
            <a:ext cx="4248150" cy="682625"/>
          </a:xfrm>
          <a:ln/>
        </p:spPr>
      </p:pic>
      <p:sp>
        <p:nvSpPr>
          <p:cNvPr id="19461" name="Text Box 5"/>
          <p:cNvSpPr txBox="1"/>
          <p:nvPr/>
        </p:nvSpPr>
        <p:spPr>
          <a:xfrm>
            <a:off x="684213" y="3860800"/>
            <a:ext cx="3455987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SiO</a:t>
            </a:r>
            <a:r>
              <a:rPr lang="en-US" altLang="zh-CN" sz="2800" baseline="-25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介质金属电容器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9462" name="Picture 6" descr="照片xxx1 589"/>
          <p:cNvPicPr>
            <a:picLocks noGrp="1" noRot="1" noChangeAspect="1"/>
          </p:cNvPicPr>
          <p:nvPr>
            <p:ph sz="quarter" idx="3"/>
          </p:nvPr>
        </p:nvPicPr>
        <p:blipFill>
          <a:blip r:embed="rId2"/>
          <a:srcRect l="44339" t="18239" r="25000" b="66667"/>
          <a:stretch>
            <a:fillRect/>
          </a:stretch>
        </p:blipFill>
        <p:spPr>
          <a:xfrm>
            <a:off x="4932363" y="1701800"/>
            <a:ext cx="3703637" cy="1368425"/>
          </a:xfrm>
          <a:ln/>
        </p:spPr>
      </p:pic>
      <p:sp>
        <p:nvSpPr>
          <p:cNvPr id="19463" name="Text Box 7"/>
          <p:cNvSpPr txBox="1"/>
          <p:nvPr/>
        </p:nvSpPr>
        <p:spPr>
          <a:xfrm>
            <a:off x="5003800" y="3225800"/>
            <a:ext cx="39624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叠层金属电容器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9464" name="Picture 8" descr="照片xxx1 589"/>
          <p:cNvPicPr>
            <a:picLocks noChangeAspect="1"/>
          </p:cNvPicPr>
          <p:nvPr/>
        </p:nvPicPr>
        <p:blipFill>
          <a:blip r:embed="rId3"/>
          <a:srcRect l="38182" t="72121" r="16364" b="15454"/>
          <a:stretch>
            <a:fillRect/>
          </a:stretch>
        </p:blipFill>
        <p:spPr>
          <a:xfrm>
            <a:off x="4579938" y="4140200"/>
            <a:ext cx="4398962" cy="90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5" name="Text Box 9"/>
          <p:cNvSpPr txBox="1"/>
          <p:nvPr/>
        </p:nvSpPr>
        <p:spPr>
          <a:xfrm>
            <a:off x="4787900" y="5334000"/>
            <a:ext cx="381635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氮化物介质金属电容器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466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9467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8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金属电容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0483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上图中 叠层电容通过正确地交叉连接金属，可以在单位芯片面积上获得更大电容</a:t>
            </a:r>
            <a:endParaRPr lang="zh-CN" altLang="en-US" dirty="0"/>
          </a:p>
          <a:p>
            <a:pPr eaLnBrk="1" hangingPunct="1"/>
            <a:r>
              <a:rPr lang="zh-CN" altLang="en-US" dirty="0"/>
              <a:t>氮化硅电容的介质材料采用高介电常数的薄层氮化硅获得较大电容，取代厚的二氧化硅介质，减少电容的体积</a:t>
            </a:r>
            <a:endParaRPr lang="zh-CN" altLang="en-US" dirty="0"/>
          </a:p>
        </p:txBody>
      </p:sp>
      <p:sp>
        <p:nvSpPr>
          <p:cNvPr id="20484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5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金属电容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1507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在有的</a:t>
            </a:r>
            <a:r>
              <a:rPr lang="en-US" altLang="zh-CN" dirty="0"/>
              <a:t>CMOS</a:t>
            </a:r>
            <a:r>
              <a:rPr lang="zh-CN" altLang="en-US" dirty="0"/>
              <a:t>工艺中，可能会采用另外一层多晶硅层</a:t>
            </a:r>
            <a:r>
              <a:rPr lang="en-US" altLang="zh-CN" dirty="0"/>
              <a:t>poly2</a:t>
            </a:r>
            <a:r>
              <a:rPr lang="zh-CN" altLang="en-US" dirty="0"/>
              <a:t>，用它来形成电容（</a:t>
            </a:r>
            <a:r>
              <a:rPr lang="en-US" altLang="zh-CN" dirty="0"/>
              <a:t>poly-poly</a:t>
            </a:r>
            <a:r>
              <a:rPr lang="zh-CN" altLang="en-US" dirty="0"/>
              <a:t>电容）或形成</a:t>
            </a:r>
            <a:r>
              <a:rPr lang="en-US" altLang="zh-CN" dirty="0"/>
              <a:t>MOS</a:t>
            </a:r>
            <a:r>
              <a:rPr lang="zh-CN" altLang="en-US" dirty="0"/>
              <a:t>管的栅（非</a:t>
            </a:r>
            <a:r>
              <a:rPr lang="en-US" altLang="zh-CN" dirty="0"/>
              <a:t>poly1)</a:t>
            </a:r>
            <a:endParaRPr lang="en-US" altLang="zh-CN" dirty="0"/>
          </a:p>
          <a:p>
            <a:pPr eaLnBrk="1" hangingPunct="1"/>
            <a:r>
              <a:rPr lang="zh-CN" altLang="en-US" dirty="0"/>
              <a:t>多晶硅电容两层</a:t>
            </a:r>
            <a:r>
              <a:rPr lang="en-US" altLang="zh-CN" dirty="0"/>
              <a:t>poly</a:t>
            </a:r>
            <a:r>
              <a:rPr lang="zh-CN" altLang="en-US" dirty="0"/>
              <a:t>之间的硅氧化物介质层的厚度与</a:t>
            </a:r>
            <a:r>
              <a:rPr lang="en-US" altLang="zh-CN" dirty="0"/>
              <a:t>MOS</a:t>
            </a:r>
            <a:r>
              <a:rPr lang="zh-CN" altLang="en-US" dirty="0"/>
              <a:t>管的栅氧厚度相近。</a:t>
            </a:r>
            <a:endParaRPr lang="zh-CN" altLang="en-US" dirty="0"/>
          </a:p>
        </p:txBody>
      </p:sp>
      <p:sp>
        <p:nvSpPr>
          <p:cNvPr id="21508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9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多晶硅电容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2530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2531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/>
              <a:t>poly-poly</a:t>
            </a:r>
            <a:r>
              <a:rPr lang="zh-CN" altLang="en-US" dirty="0"/>
              <a:t>电容的版图和剖面图</a:t>
            </a:r>
            <a:endParaRPr lang="zh-CN" altLang="en-US" dirty="0"/>
          </a:p>
        </p:txBody>
      </p:sp>
      <p:pic>
        <p:nvPicPr>
          <p:cNvPr id="2253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2781300"/>
            <a:ext cx="3514725" cy="3152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3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22534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5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多晶硅电容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3555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下图为</a:t>
            </a:r>
            <a:r>
              <a:rPr lang="en-US" altLang="zh-CN" dirty="0"/>
              <a:t>poly-poly</a:t>
            </a:r>
            <a:r>
              <a:rPr lang="zh-CN" altLang="en-US" dirty="0"/>
              <a:t>相关寄生电容。最大的寄生电容为</a:t>
            </a:r>
            <a:r>
              <a:rPr lang="en-US" altLang="zh-CN" dirty="0"/>
              <a:t>poly1</a:t>
            </a:r>
            <a:r>
              <a:rPr lang="zh-CN" altLang="en-US" dirty="0"/>
              <a:t>到衬底的电容，即</a:t>
            </a:r>
            <a:r>
              <a:rPr lang="zh-CN" altLang="en-US" dirty="0">
                <a:solidFill>
                  <a:schemeClr val="hlink"/>
                </a:solidFill>
              </a:rPr>
              <a:t>底极板寄生电容。</a:t>
            </a:r>
            <a:endParaRPr lang="zh-CN" altLang="en-US" dirty="0">
              <a:solidFill>
                <a:schemeClr val="hlink"/>
              </a:solidFill>
            </a:endParaRPr>
          </a:p>
        </p:txBody>
      </p:sp>
      <p:pic>
        <p:nvPicPr>
          <p:cNvPr id="2355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3284538"/>
            <a:ext cx="5695950" cy="2386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7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23558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9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多晶硅电容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614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6147" name="Rectangle 2"/>
          <p:cNvSpPr>
            <a:spLocks noGrp="1" noRot="1"/>
          </p:cNvSpPr>
          <p:nvPr>
            <p:ph type="title"/>
          </p:nvPr>
        </p:nvSpPr>
        <p:spPr>
          <a:xfrm>
            <a:off x="0" y="404813"/>
            <a:ext cx="8540750" cy="1143000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/>
              <a:t>本章内容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7.1 </a:t>
            </a:r>
            <a:r>
              <a:rPr lang="zh-CN" altLang="en-US" sz="2800" dirty="0"/>
              <a:t>电容</a:t>
            </a:r>
            <a:endParaRPr lang="zh-CN" altLang="en-US" sz="2800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sz="2000" dirty="0"/>
              <a:t>金属电容</a:t>
            </a:r>
            <a:endParaRPr lang="zh-CN" altLang="en-US" sz="2000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sz="2000" dirty="0"/>
              <a:t>多晶硅电容</a:t>
            </a:r>
            <a:endParaRPr lang="zh-CN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7.2 MOS</a:t>
            </a:r>
            <a:r>
              <a:rPr lang="zh-CN" altLang="en-US" sz="2800" dirty="0"/>
              <a:t>管</a:t>
            </a:r>
            <a:endParaRPr lang="zh-CN" altLang="en-US" sz="2800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sz="2000" dirty="0"/>
              <a:t>长</a:t>
            </a:r>
            <a:r>
              <a:rPr lang="en-US" altLang="zh-CN" sz="2000" dirty="0"/>
              <a:t>MOS</a:t>
            </a:r>
            <a:r>
              <a:rPr lang="zh-CN" altLang="en-US" sz="2000" dirty="0"/>
              <a:t>管</a:t>
            </a:r>
            <a:endParaRPr lang="zh-CN" altLang="en-US" sz="2000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sz="2000" dirty="0"/>
              <a:t>宽</a:t>
            </a:r>
            <a:r>
              <a:rPr lang="en-US" altLang="zh-CN" sz="2000" dirty="0"/>
              <a:t>MOS</a:t>
            </a:r>
            <a:r>
              <a:rPr lang="zh-CN" altLang="en-US" sz="2000" dirty="0"/>
              <a:t>管</a:t>
            </a:r>
            <a:endParaRPr lang="zh-CN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7.3 </a:t>
            </a:r>
            <a:r>
              <a:rPr lang="zh-CN" altLang="en-US" sz="2800" dirty="0"/>
              <a:t>双极晶体管</a:t>
            </a:r>
            <a:endParaRPr lang="zh-CN" altLang="en-US" sz="2800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sz="2000" dirty="0"/>
              <a:t>横向双极晶体管</a:t>
            </a:r>
            <a:endParaRPr lang="zh-CN" altLang="en-US" sz="2000" dirty="0"/>
          </a:p>
          <a:p>
            <a:pPr lvl="2" eaLnBrk="1" hangingPunct="1">
              <a:lnSpc>
                <a:spcPct val="80000"/>
              </a:lnSpc>
            </a:pPr>
            <a:r>
              <a:rPr lang="zh-CN" altLang="en-US" sz="2000" dirty="0"/>
              <a:t>纵向双极晶体管</a:t>
            </a:r>
            <a:endParaRPr lang="zh-CN" altLang="en-US" sz="20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7.4 </a:t>
            </a:r>
            <a:r>
              <a:rPr lang="zh-CN" altLang="en-US" sz="2800" dirty="0"/>
              <a:t>电感</a:t>
            </a:r>
            <a:endParaRPr lang="zh-CN" altLang="en-US" sz="2800" dirty="0"/>
          </a:p>
          <a:p>
            <a:pPr eaLnBrk="1" hangingPunct="1">
              <a:lnSpc>
                <a:spcPct val="80000"/>
              </a:lnSpc>
            </a:pPr>
            <a:endParaRPr lang="en-US" altLang="zh-CN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4578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4579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4580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电容温度系数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电容的一阶温度系数</a:t>
            </a:r>
            <a:r>
              <a:rPr lang="en-US" altLang="zh-CN" dirty="0"/>
              <a:t>TCC</a:t>
            </a:r>
            <a:r>
              <a:rPr lang="zh-CN" altLang="en-US" dirty="0"/>
              <a:t>表示为：</a:t>
            </a:r>
            <a:r>
              <a:rPr lang="en-US" altLang="zh-CN" dirty="0"/>
              <a:t>TCC=1/C·dC/dT</a:t>
            </a:r>
            <a:endParaRPr lang="en-US" altLang="zh-CN" dirty="0"/>
          </a:p>
          <a:p>
            <a:pPr eaLnBrk="1" hangingPunct="1">
              <a:buNone/>
            </a:pPr>
            <a:r>
              <a:rPr lang="zh-CN" altLang="en-US" dirty="0"/>
              <a:t>电容与温度之间的函数关系为：</a:t>
            </a:r>
            <a:endParaRPr lang="zh-CN" altLang="en-US" dirty="0"/>
          </a:p>
          <a:p>
            <a:pPr eaLnBrk="1" hangingPunct="1">
              <a:buNone/>
            </a:pPr>
            <a:r>
              <a:rPr lang="en-US" altLang="zh-CN" dirty="0"/>
              <a:t>C(T)=C(T</a:t>
            </a:r>
            <a:r>
              <a:rPr lang="en-US" altLang="zh-CN" baseline="-25000" dirty="0"/>
              <a:t>0</a:t>
            </a:r>
            <a:r>
              <a:rPr lang="en-US" altLang="zh-CN" dirty="0"/>
              <a:t>)*[1+TCC·(T-T</a:t>
            </a:r>
            <a:r>
              <a:rPr lang="en-US" altLang="zh-CN" baseline="-25000" dirty="0"/>
              <a:t>0</a:t>
            </a:r>
            <a:r>
              <a:rPr lang="en-US" altLang="zh-CN" dirty="0"/>
              <a:t>)]</a:t>
            </a:r>
            <a:endParaRPr lang="en-US" altLang="zh-CN" dirty="0"/>
          </a:p>
          <a:p>
            <a:pPr eaLnBrk="1" hangingPunct="1">
              <a:buNone/>
            </a:pPr>
            <a:r>
              <a:rPr lang="zh-CN" altLang="en-US" sz="2400" dirty="0"/>
              <a:t>其中</a:t>
            </a:r>
            <a:r>
              <a:rPr lang="en-US" altLang="zh-CN" sz="2400" dirty="0"/>
              <a:t>C(T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)</a:t>
            </a:r>
            <a:r>
              <a:rPr lang="zh-CN" altLang="en-US" sz="2400" dirty="0"/>
              <a:t>为温度</a:t>
            </a:r>
            <a:r>
              <a:rPr lang="en-US" altLang="zh-CN" sz="2400" baseline="-25000" dirty="0"/>
              <a:t>T0</a:t>
            </a:r>
            <a:r>
              <a:rPr lang="zh-CN" altLang="en-US" sz="2400" dirty="0"/>
              <a:t>下的电容值。</a:t>
            </a:r>
            <a:endParaRPr lang="zh-CN" altLang="en-US" sz="2400" dirty="0"/>
          </a:p>
          <a:p>
            <a:pPr eaLnBrk="1" hangingPunct="1">
              <a:buNone/>
            </a:pPr>
            <a:r>
              <a:rPr lang="en-US" altLang="zh-CN" dirty="0"/>
              <a:t>Poly-poly</a:t>
            </a:r>
            <a:r>
              <a:rPr lang="zh-CN" altLang="en-US" dirty="0"/>
              <a:t>电容的</a:t>
            </a:r>
            <a:r>
              <a:rPr lang="en-US" altLang="zh-CN" dirty="0"/>
              <a:t>TCC</a:t>
            </a:r>
            <a:r>
              <a:rPr lang="zh-CN" altLang="en-US" dirty="0"/>
              <a:t>典型值为</a:t>
            </a:r>
            <a:r>
              <a:rPr lang="en-US" altLang="zh-CN" dirty="0"/>
              <a:t>20ppm/℃</a:t>
            </a:r>
            <a:endParaRPr lang="en-US" altLang="zh-CN" dirty="0"/>
          </a:p>
        </p:txBody>
      </p:sp>
      <p:sp>
        <p:nvSpPr>
          <p:cNvPr id="24581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2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电容温度系数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5603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电容电压系数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电容的一阶电压系数为：</a:t>
            </a:r>
            <a:r>
              <a:rPr lang="en-US" altLang="zh-CN" dirty="0"/>
              <a:t>VCC=1/C·dC/dV</a:t>
            </a:r>
            <a:endParaRPr lang="en-US" altLang="zh-CN" dirty="0"/>
          </a:p>
          <a:p>
            <a:pPr eaLnBrk="1" hangingPunct="1">
              <a:buNone/>
            </a:pPr>
            <a:r>
              <a:rPr lang="zh-CN" altLang="en-US" dirty="0"/>
              <a:t>电容与电压的函数关系为：</a:t>
            </a:r>
            <a:endParaRPr lang="zh-CN" altLang="en-US" dirty="0"/>
          </a:p>
          <a:p>
            <a:pPr eaLnBrk="1" hangingPunct="1">
              <a:buNone/>
            </a:pPr>
            <a:r>
              <a:rPr lang="en-US" altLang="zh-CN" dirty="0"/>
              <a:t>C(V)=C(V</a:t>
            </a:r>
            <a:r>
              <a:rPr lang="en-US" altLang="zh-CN" baseline="-25000" dirty="0"/>
              <a:t>0</a:t>
            </a:r>
            <a:r>
              <a:rPr lang="en-US" altLang="zh-CN" dirty="0"/>
              <a:t>) ·(1+VCC·V)</a:t>
            </a:r>
            <a:endParaRPr lang="en-US" altLang="zh-CN" dirty="0"/>
          </a:p>
          <a:p>
            <a:pPr eaLnBrk="1" hangingPunct="1">
              <a:buNone/>
            </a:pPr>
            <a:r>
              <a:rPr lang="zh-CN" altLang="en-US" sz="2400" dirty="0"/>
              <a:t>其中</a:t>
            </a:r>
            <a:r>
              <a:rPr lang="en-US" altLang="zh-CN" sz="2400" dirty="0"/>
              <a:t>C(V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)</a:t>
            </a:r>
            <a:r>
              <a:rPr lang="zh-CN" altLang="en-US" sz="2400" dirty="0"/>
              <a:t>为零电压时的电容值，</a:t>
            </a:r>
            <a:r>
              <a:rPr lang="en-US" altLang="zh-CN" sz="2400" dirty="0"/>
              <a:t>V</a:t>
            </a:r>
            <a:r>
              <a:rPr lang="zh-CN" altLang="en-US" sz="2400" dirty="0"/>
              <a:t>为两极板之间的电压。</a:t>
            </a:r>
            <a:endParaRPr lang="zh-CN" altLang="en-US" sz="2400" dirty="0"/>
          </a:p>
          <a:p>
            <a:pPr eaLnBrk="1" hangingPunct="1">
              <a:buNone/>
            </a:pPr>
            <a:r>
              <a:rPr lang="en-US" altLang="zh-CN" dirty="0"/>
              <a:t>Poly-poly</a:t>
            </a:r>
            <a:r>
              <a:rPr lang="zh-CN" altLang="en-US" dirty="0"/>
              <a:t>电容的电压系数为</a:t>
            </a:r>
            <a:r>
              <a:rPr lang="en-US" altLang="zh-CN" dirty="0"/>
              <a:t>10ppm/V</a:t>
            </a:r>
            <a:endParaRPr lang="en-US" altLang="zh-CN" dirty="0"/>
          </a:p>
        </p:txBody>
      </p:sp>
      <p:sp>
        <p:nvSpPr>
          <p:cNvPr id="25604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25605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6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电容电压系数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6627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7.2 MOS</a:t>
            </a:r>
            <a:r>
              <a:rPr lang="zh-CN" altLang="en-US" dirty="0"/>
              <a:t>管</a:t>
            </a:r>
            <a:endParaRPr lang="zh-CN" altLang="en-US" dirty="0"/>
          </a:p>
        </p:txBody>
      </p:sp>
      <p:sp>
        <p:nvSpPr>
          <p:cNvPr id="26628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2662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557338"/>
            <a:ext cx="4154487" cy="457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1628775"/>
            <a:ext cx="2905125" cy="2073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7651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7.2 MOS</a:t>
            </a:r>
            <a:r>
              <a:rPr lang="zh-CN" altLang="en-US" dirty="0"/>
              <a:t>管</a:t>
            </a:r>
            <a:endParaRPr lang="zh-CN" altLang="en-US" dirty="0"/>
          </a:p>
        </p:txBody>
      </p:sp>
      <p:sp>
        <p:nvSpPr>
          <p:cNvPr id="27652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/>
              <a:t>MOS</a:t>
            </a:r>
            <a:r>
              <a:rPr lang="zh-CN" altLang="en-US" dirty="0"/>
              <a:t>管存在长度和宽度缺陷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 横向扩散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 氧化物侵蚀</a:t>
            </a:r>
            <a:endParaRPr lang="zh-CN" altLang="en-US" dirty="0"/>
          </a:p>
          <a:p>
            <a:pPr eaLnBrk="1" hangingPunct="1"/>
            <a:r>
              <a:rPr lang="en-US" altLang="zh-CN" dirty="0"/>
              <a:t>MOS</a:t>
            </a:r>
            <a:r>
              <a:rPr lang="zh-CN" altLang="en-US" dirty="0"/>
              <a:t>管存在的寄生效应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源</a:t>
            </a:r>
            <a:r>
              <a:rPr lang="en-US" altLang="zh-CN" dirty="0"/>
              <a:t>/</a:t>
            </a:r>
            <a:r>
              <a:rPr lang="zh-CN" altLang="en-US" dirty="0"/>
              <a:t>漏耗尽电容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源</a:t>
            </a:r>
            <a:r>
              <a:rPr lang="en-US" altLang="zh-CN" dirty="0"/>
              <a:t>/</a:t>
            </a:r>
            <a:r>
              <a:rPr lang="zh-CN" altLang="en-US" dirty="0"/>
              <a:t>漏寄生电阻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8674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8675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7.2 MOS</a:t>
            </a:r>
            <a:r>
              <a:rPr lang="zh-CN" altLang="en-US" dirty="0"/>
              <a:t>管</a:t>
            </a:r>
            <a:endParaRPr lang="zh-CN" altLang="en-US" dirty="0"/>
          </a:p>
        </p:txBody>
      </p:sp>
      <p:sp>
        <p:nvSpPr>
          <p:cNvPr id="28676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横向扩散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对于源区和漏区进行注入时，</a:t>
            </a:r>
            <a:r>
              <a:rPr lang="zh-CN" altLang="en-US" dirty="0">
                <a:solidFill>
                  <a:srgbClr val="FF3300"/>
                </a:solidFill>
              </a:rPr>
              <a:t>注入原子会横向扩散到栅</a:t>
            </a:r>
            <a:r>
              <a:rPr lang="en-US" altLang="zh-CN" dirty="0">
                <a:solidFill>
                  <a:srgbClr val="FF3300"/>
                </a:solidFill>
              </a:rPr>
              <a:t>poly</a:t>
            </a:r>
            <a:r>
              <a:rPr lang="zh-CN" altLang="en-US" dirty="0">
                <a:solidFill>
                  <a:srgbClr val="FF3300"/>
                </a:solidFill>
              </a:rPr>
              <a:t>下方，</a:t>
            </a:r>
            <a:r>
              <a:rPr lang="zh-CN" altLang="en-US" dirty="0"/>
              <a:t>则栅的有效长度为：</a:t>
            </a:r>
            <a:endParaRPr lang="zh-CN" altLang="en-US" dirty="0"/>
          </a:p>
          <a:p>
            <a:pPr eaLnBrk="1" hangingPunct="1">
              <a:buNone/>
            </a:pPr>
            <a:r>
              <a:rPr lang="en-US" altLang="zh-CN" dirty="0"/>
              <a:t>L</a:t>
            </a:r>
            <a:r>
              <a:rPr lang="en-US" altLang="zh-CN" baseline="-25000" dirty="0"/>
              <a:t>effective</a:t>
            </a:r>
            <a:r>
              <a:rPr lang="en-US" altLang="zh-CN" dirty="0"/>
              <a:t>=L</a:t>
            </a:r>
            <a:r>
              <a:rPr lang="en-US" altLang="zh-CN" baseline="-25000" dirty="0"/>
              <a:t>draw</a:t>
            </a:r>
            <a:r>
              <a:rPr lang="en-US" altLang="zh-CN" dirty="0"/>
              <a:t>-2L</a:t>
            </a:r>
            <a:r>
              <a:rPr lang="en-US" altLang="zh-CN" baseline="-25000" dirty="0"/>
              <a:t>diff</a:t>
            </a:r>
            <a:endParaRPr lang="en-US" altLang="zh-CN" dirty="0"/>
          </a:p>
          <a:p>
            <a:pPr eaLnBrk="1" hangingPunct="1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L</a:t>
            </a:r>
            <a:r>
              <a:rPr lang="en-US" altLang="zh-CN" baseline="-25000" dirty="0"/>
              <a:t>diff</a:t>
            </a:r>
            <a:r>
              <a:rPr lang="zh-CN" altLang="en-US" dirty="0"/>
              <a:t>为横向扩散的长度</a:t>
            </a:r>
            <a:r>
              <a:rPr lang="en-US" altLang="zh-CN" dirty="0"/>
              <a:t>,L</a:t>
            </a:r>
            <a:r>
              <a:rPr lang="en-US" altLang="zh-CN" baseline="-25000" dirty="0"/>
              <a:t>draw</a:t>
            </a:r>
            <a:r>
              <a:rPr lang="en-US" altLang="zh-CN" dirty="0"/>
              <a:t> </a:t>
            </a:r>
            <a:r>
              <a:rPr lang="zh-CN" altLang="en-US" dirty="0"/>
              <a:t>为绘制宽度。为了使横向扩散最小化，通常采用轻掺杂漏（</a:t>
            </a:r>
            <a:r>
              <a:rPr lang="en-US" altLang="zh-CN" dirty="0"/>
              <a:t>LDD</a:t>
            </a:r>
            <a:r>
              <a:rPr lang="zh-CN" altLang="en-US" dirty="0"/>
              <a:t>，</a:t>
            </a:r>
            <a:r>
              <a:rPr lang="en-US" altLang="zh-CN" dirty="0"/>
              <a:t>lighted Doped Drain</a:t>
            </a:r>
            <a:r>
              <a:rPr lang="zh-CN" altLang="en-US" dirty="0"/>
              <a:t>）</a:t>
            </a:r>
            <a:endParaRPr lang="zh-CN" altLang="en-US" baseline="-25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29699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7.2 MOS</a:t>
            </a:r>
            <a:r>
              <a:rPr lang="zh-CN" altLang="en-US" dirty="0"/>
              <a:t>管</a:t>
            </a:r>
            <a:endParaRPr lang="zh-CN" altLang="en-US" dirty="0"/>
          </a:p>
        </p:txBody>
      </p:sp>
      <p:sp>
        <p:nvSpPr>
          <p:cNvPr id="29700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氧化物侵蚀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当定义有源区时，</a:t>
            </a:r>
            <a:r>
              <a:rPr lang="en-US" altLang="zh-CN" dirty="0"/>
              <a:t>active</a:t>
            </a:r>
            <a:r>
              <a:rPr lang="zh-CN" altLang="en-US" dirty="0"/>
              <a:t>掩模层不能精确绘出场氧</a:t>
            </a:r>
            <a:r>
              <a:rPr lang="en-US" altLang="zh-CN" dirty="0"/>
              <a:t>FOX</a:t>
            </a:r>
            <a:r>
              <a:rPr lang="zh-CN" altLang="en-US" dirty="0"/>
              <a:t>的图形，使</a:t>
            </a:r>
            <a:r>
              <a:rPr lang="zh-CN" altLang="en-US" dirty="0">
                <a:solidFill>
                  <a:srgbClr val="FF3300"/>
                </a:solidFill>
              </a:rPr>
              <a:t>氧化层可能侵入有源区，减小有源区开口面积</a:t>
            </a:r>
            <a:r>
              <a:rPr lang="zh-CN" altLang="en-US" dirty="0"/>
              <a:t>。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有效的有源区宽度为：</a:t>
            </a:r>
            <a:r>
              <a:rPr lang="en-US" altLang="zh-CN" dirty="0"/>
              <a:t>W</a:t>
            </a:r>
            <a:r>
              <a:rPr lang="en-US" altLang="zh-CN" baseline="-25000" dirty="0"/>
              <a:t>effective</a:t>
            </a:r>
            <a:r>
              <a:rPr lang="en-US" altLang="zh-CN" dirty="0"/>
              <a:t>=W</a:t>
            </a:r>
            <a:r>
              <a:rPr lang="en-US" altLang="zh-CN" baseline="-25000" dirty="0"/>
              <a:t>draw</a:t>
            </a:r>
            <a:r>
              <a:rPr lang="en-US" altLang="zh-CN" dirty="0"/>
              <a:t>-2W</a:t>
            </a:r>
            <a:r>
              <a:rPr lang="en-US" altLang="zh-CN" baseline="-25000" dirty="0"/>
              <a:t>enc</a:t>
            </a:r>
            <a:endParaRPr lang="en-US" altLang="zh-CN" baseline="-25000" dirty="0"/>
          </a:p>
          <a:p>
            <a:pPr eaLnBrk="1" hangingPunct="1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W</a:t>
            </a:r>
            <a:r>
              <a:rPr lang="en-US" altLang="zh-CN" baseline="-25000" dirty="0"/>
              <a:t>draw</a:t>
            </a:r>
            <a:r>
              <a:rPr lang="zh-CN" altLang="en-US" dirty="0"/>
              <a:t>为绘制宽度，</a:t>
            </a:r>
            <a:r>
              <a:rPr lang="en-US" altLang="zh-CN" dirty="0"/>
              <a:t>W</a:t>
            </a:r>
            <a:r>
              <a:rPr lang="en-US" altLang="zh-CN" baseline="-25000" dirty="0"/>
              <a:t>enc</a:t>
            </a:r>
            <a:r>
              <a:rPr lang="zh-CN" altLang="en-US" dirty="0"/>
              <a:t>为氧化物侵蚀宽度</a:t>
            </a:r>
            <a:endParaRPr lang="zh-CN" altLang="en-US" dirty="0"/>
          </a:p>
          <a:p>
            <a:pPr eaLnBrk="1" hangingPunct="1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0722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0723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7.2 MOS</a:t>
            </a:r>
            <a:r>
              <a:rPr lang="zh-CN" altLang="en-US" dirty="0"/>
              <a:t>管</a:t>
            </a:r>
            <a:endParaRPr lang="zh-CN" altLang="en-US" dirty="0"/>
          </a:p>
        </p:txBody>
      </p:sp>
      <p:sp>
        <p:nvSpPr>
          <p:cNvPr id="30724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横向扩散和氧化物侵蚀示意图</a:t>
            </a:r>
            <a:endParaRPr lang="zh-CN" altLang="en-US" dirty="0"/>
          </a:p>
        </p:txBody>
      </p:sp>
      <p:pic>
        <p:nvPicPr>
          <p:cNvPr id="3072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2636838"/>
            <a:ext cx="4822825" cy="36115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1747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7.2 MOS</a:t>
            </a:r>
            <a:r>
              <a:rPr lang="zh-CN" altLang="en-US" dirty="0"/>
              <a:t>管</a:t>
            </a:r>
            <a:endParaRPr lang="zh-CN" altLang="en-US" dirty="0"/>
          </a:p>
        </p:txBody>
      </p:sp>
      <p:sp>
        <p:nvSpPr>
          <p:cNvPr id="31748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源</a:t>
            </a:r>
            <a:r>
              <a:rPr lang="en-US" altLang="zh-CN" dirty="0"/>
              <a:t>/</a:t>
            </a:r>
            <a:r>
              <a:rPr lang="zh-CN" altLang="en-US" dirty="0"/>
              <a:t>漏耗尽电容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制作在体中形成源漏的</a:t>
            </a:r>
            <a:r>
              <a:rPr lang="en-US" altLang="zh-CN" dirty="0"/>
              <a:t>PN</a:t>
            </a:r>
            <a:r>
              <a:rPr lang="zh-CN" altLang="en-US" dirty="0"/>
              <a:t>结有一个耗尽电容，该电容由底板电容和侧壁电容组成。</a:t>
            </a:r>
            <a:endParaRPr lang="zh-CN" altLang="en-US" dirty="0"/>
          </a:p>
          <a:p>
            <a:pPr eaLnBrk="1" hangingPunct="1">
              <a:buNone/>
            </a:pPr>
            <a:endParaRPr lang="zh-CN" altLang="en-US" dirty="0"/>
          </a:p>
          <a:p>
            <a:pPr eaLnBrk="1" hangingPunct="1">
              <a:buNone/>
            </a:pPr>
            <a:endParaRPr lang="en-US" altLang="zh-CN" dirty="0"/>
          </a:p>
        </p:txBody>
      </p:sp>
      <p:pic>
        <p:nvPicPr>
          <p:cNvPr id="3174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313" y="3789363"/>
            <a:ext cx="1766887" cy="1493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2770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2771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7.2 MOS</a:t>
            </a:r>
            <a:r>
              <a:rPr lang="zh-CN" altLang="en-US" dirty="0"/>
              <a:t>管</a:t>
            </a:r>
            <a:endParaRPr lang="zh-CN" altLang="en-US" dirty="0"/>
          </a:p>
        </p:txBody>
      </p:sp>
      <p:sp>
        <p:nvSpPr>
          <p:cNvPr id="32772" name="Rectangle 3"/>
          <p:cNvSpPr>
            <a:spLocks noGrp="1" noRot="1"/>
          </p:cNvSpPr>
          <p:nvPr>
            <p:ph idx="1"/>
          </p:nvPr>
        </p:nvSpPr>
        <p:spPr>
          <a:xfrm>
            <a:off x="323850" y="1700213"/>
            <a:ext cx="8588375" cy="3886200"/>
          </a:xfrm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源</a:t>
            </a:r>
            <a:r>
              <a:rPr lang="en-US" altLang="zh-CN" dirty="0"/>
              <a:t>/</a:t>
            </a:r>
            <a:r>
              <a:rPr lang="zh-CN" altLang="en-US" dirty="0"/>
              <a:t>漏寄生电阻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sz="2400" dirty="0"/>
              <a:t>如图，较长的有源区给</a:t>
            </a:r>
            <a:r>
              <a:rPr lang="en-US" altLang="zh-CN" sz="2400" dirty="0"/>
              <a:t>MOS</a:t>
            </a:r>
            <a:r>
              <a:rPr lang="zh-CN" altLang="en-US" sz="2400" dirty="0"/>
              <a:t>增加了一个串联的源</a:t>
            </a:r>
            <a:r>
              <a:rPr lang="en-US" altLang="zh-CN" sz="2400" dirty="0"/>
              <a:t>/</a:t>
            </a:r>
            <a:r>
              <a:rPr lang="zh-CN" altLang="en-US" sz="2400" dirty="0"/>
              <a:t>漏寄生电阻，这个电阻由源</a:t>
            </a:r>
            <a:r>
              <a:rPr lang="en-US" altLang="zh-CN" sz="2400" dirty="0"/>
              <a:t>/</a:t>
            </a:r>
            <a:r>
              <a:rPr lang="zh-CN" altLang="en-US" sz="2400" dirty="0"/>
              <a:t>漏中的方块数（</a:t>
            </a:r>
            <a:r>
              <a:rPr lang="en-US" altLang="zh-CN" sz="2400" dirty="0"/>
              <a:t>NRS/NRD)</a:t>
            </a:r>
            <a:r>
              <a:rPr lang="zh-CN" altLang="en-US" sz="2400" dirty="0"/>
              <a:t>决定，如 </a:t>
            </a:r>
            <a:r>
              <a:rPr lang="en-US" altLang="zh-CN" sz="2400" dirty="0"/>
              <a:t>NRS=</a:t>
            </a:r>
            <a:r>
              <a:rPr lang="zh-CN" altLang="en-US" sz="2400" dirty="0"/>
              <a:t>长</a:t>
            </a:r>
            <a:r>
              <a:rPr lang="en-US" altLang="zh-CN" sz="2400" dirty="0"/>
              <a:t>/</a:t>
            </a:r>
            <a:r>
              <a:rPr lang="zh-CN" altLang="en-US" sz="2400" dirty="0"/>
              <a:t>宽</a:t>
            </a:r>
            <a:endParaRPr lang="zh-CN" altLang="en-US" sz="2400" dirty="0"/>
          </a:p>
          <a:p>
            <a:pPr eaLnBrk="1" hangingPunct="1">
              <a:buNone/>
            </a:pPr>
            <a:r>
              <a:rPr lang="zh-CN" altLang="en-US" sz="2400" dirty="0"/>
              <a:t>源或漏的串联电阻：</a:t>
            </a:r>
            <a:r>
              <a:rPr lang="en-US" altLang="zh-CN" sz="2400" dirty="0"/>
              <a:t>Rs=NRS*Rsh </a:t>
            </a:r>
            <a:r>
              <a:rPr lang="zh-CN" altLang="en-US" sz="2400" dirty="0"/>
              <a:t>或</a:t>
            </a:r>
            <a:r>
              <a:rPr lang="en-US" altLang="zh-CN" sz="2400" dirty="0"/>
              <a:t>R</a:t>
            </a:r>
            <a:r>
              <a:rPr lang="en-US" altLang="zh-CN" sz="2400" baseline="-25000" dirty="0"/>
              <a:t>D</a:t>
            </a:r>
            <a:r>
              <a:rPr lang="en-US" altLang="zh-CN" sz="2400" dirty="0"/>
              <a:t>=NRD*Rsh,</a:t>
            </a:r>
            <a:r>
              <a:rPr lang="zh-CN" altLang="en-US" sz="2400" dirty="0"/>
              <a:t>其中</a:t>
            </a:r>
            <a:r>
              <a:rPr lang="en-US" altLang="zh-CN" sz="2400" dirty="0"/>
              <a:t>Rsh</a:t>
            </a:r>
            <a:r>
              <a:rPr lang="zh-CN" altLang="en-US" sz="2400" dirty="0"/>
              <a:t>为方块电阻</a:t>
            </a:r>
            <a:endParaRPr lang="zh-CN" altLang="en-US" sz="2400" dirty="0"/>
          </a:p>
          <a:p>
            <a:pPr eaLnBrk="1" hangingPunct="1">
              <a:buNone/>
            </a:pPr>
            <a:endParaRPr lang="en-US" altLang="zh-CN" sz="2800" dirty="0"/>
          </a:p>
        </p:txBody>
      </p:sp>
      <p:sp>
        <p:nvSpPr>
          <p:cNvPr id="32773" name="Rectangle 4"/>
          <p:cNvSpPr>
            <a:spLocks noGrp="1" noRot="1"/>
          </p:cNvSpPr>
          <p:nvPr>
            <p:ph type="body" sz="half" idx="4294967295"/>
          </p:nvPr>
        </p:nvSpPr>
        <p:spPr>
          <a:xfrm>
            <a:off x="4949825" y="1981200"/>
            <a:ext cx="4194175" cy="3886200"/>
          </a:xfrm>
          <a:ln/>
        </p:spPr>
        <p:txBody>
          <a:bodyPr vert="horz" wrap="square" lIns="91440" tIns="45720" rIns="91440" bIns="45720" anchor="t" anchorCtr="0"/>
          <a:lstStyle>
            <a:lvl1pPr lvl="0">
              <a:buClr>
                <a:schemeClr val="hlink"/>
              </a:buClr>
              <a:buSzPct val="70000"/>
              <a:buFont typeface="Wingdings" panose="05000000000000000000" pitchFamily="2" charset="2"/>
              <a:defRPr sz="2800"/>
            </a:lvl1pPr>
            <a:lvl2pPr lvl="1">
              <a:buClr>
                <a:schemeClr val="accent2"/>
              </a:buClr>
              <a:buSzPct val="85000"/>
              <a:buFont typeface="Wingdings" panose="05000000000000000000" pitchFamily="2" charset="2"/>
              <a:defRPr sz="2400"/>
            </a:lvl2pPr>
            <a:lvl3pPr lvl="2">
              <a:buClr>
                <a:schemeClr val="hlink"/>
              </a:buClr>
              <a:buSzPct val="80000"/>
              <a:buFont typeface="Wingdings" panose="05000000000000000000" pitchFamily="2" charset="2"/>
              <a:defRPr sz="2000"/>
            </a:lvl3pPr>
            <a:lvl4pPr lvl="3">
              <a:buClr>
                <a:schemeClr val="accent2"/>
              </a:buClr>
              <a:buSzPct val="90000"/>
              <a:buFont typeface="Wingdings" panose="05000000000000000000" pitchFamily="2" charset="2"/>
              <a:defRPr sz="1800"/>
            </a:lvl4pPr>
            <a:lvl5pPr lvl="4">
              <a:buClr>
                <a:schemeClr val="hlink"/>
              </a:buClr>
              <a:buSzPct val="85000"/>
              <a:buFont typeface="Wingdings" panose="05000000000000000000" pitchFamily="2" charset="2"/>
              <a:defRPr sz="1800"/>
            </a:lvl5pPr>
          </a:lstStyle>
          <a:p>
            <a:pPr lvl="0" eaLnBrk="1" hangingPunct="1">
              <a:buNone/>
            </a:pPr>
            <a:endParaRPr lang="en-US" altLang="zh-CN" sz="2800" dirty="0"/>
          </a:p>
          <a:p>
            <a:pPr lvl="0" eaLnBrk="1" hangingPunct="1">
              <a:buNone/>
            </a:pPr>
            <a:endParaRPr lang="en-US" altLang="zh-CN" sz="2800" dirty="0"/>
          </a:p>
        </p:txBody>
      </p:sp>
      <p:pic>
        <p:nvPicPr>
          <p:cNvPr id="32774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113" y="3860800"/>
            <a:ext cx="4033837" cy="2068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3795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7.2 MOS</a:t>
            </a:r>
            <a:r>
              <a:rPr lang="zh-CN" altLang="en-US" dirty="0"/>
              <a:t>管</a:t>
            </a:r>
            <a:endParaRPr lang="zh-CN" altLang="en-US" dirty="0"/>
          </a:p>
        </p:txBody>
      </p:sp>
      <p:sp>
        <p:nvSpPr>
          <p:cNvPr id="33796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源</a:t>
            </a:r>
            <a:r>
              <a:rPr lang="en-US" altLang="zh-CN" dirty="0"/>
              <a:t>/</a:t>
            </a:r>
            <a:r>
              <a:rPr lang="zh-CN" altLang="en-US" dirty="0"/>
              <a:t>漏寄生电阻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  上面版图中，采用有源区将</a:t>
            </a:r>
            <a:r>
              <a:rPr lang="en-US" altLang="zh-CN" dirty="0"/>
              <a:t>MOS</a:t>
            </a:r>
            <a:r>
              <a:rPr lang="zh-CN" altLang="en-US" dirty="0"/>
              <a:t>管的源或漏的接触孔从栅</a:t>
            </a:r>
            <a:r>
              <a:rPr lang="en-US" altLang="zh-CN" dirty="0"/>
              <a:t>poly</a:t>
            </a:r>
            <a:r>
              <a:rPr lang="zh-CN" altLang="en-US" dirty="0"/>
              <a:t>旁边挪开，这种结构对于需要从紧挨着栅</a:t>
            </a:r>
            <a:r>
              <a:rPr lang="en-US" altLang="zh-CN" dirty="0"/>
              <a:t>poly</a:t>
            </a:r>
            <a:r>
              <a:rPr lang="zh-CN" altLang="en-US" dirty="0"/>
              <a:t>的区域走金属线很有帮助，然而有源区的长度给</a:t>
            </a:r>
            <a:r>
              <a:rPr lang="en-US" altLang="zh-CN" dirty="0"/>
              <a:t>MOS</a:t>
            </a:r>
            <a:r>
              <a:rPr lang="zh-CN" altLang="en-US" dirty="0"/>
              <a:t>管增加了一个串联的寄生电阻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7170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7171" name="Rectangle 2"/>
          <p:cNvSpPr>
            <a:spLocks noGrp="1" noRot="1"/>
          </p:cNvSpPr>
          <p:nvPr>
            <p:ph type="title"/>
          </p:nvPr>
        </p:nvSpPr>
        <p:spPr>
          <a:xfrm>
            <a:off x="301625" y="311150"/>
            <a:ext cx="8540750" cy="9477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7.1 </a:t>
            </a:r>
            <a:r>
              <a:rPr lang="zh-CN" altLang="en-US" dirty="0"/>
              <a:t>电容</a:t>
            </a:r>
            <a:endParaRPr lang="zh-CN" altLang="en-US" dirty="0"/>
          </a:p>
        </p:txBody>
      </p:sp>
      <p:sp>
        <p:nvSpPr>
          <p:cNvPr id="7172" name="Rectangle 3"/>
          <p:cNvSpPr>
            <a:spLocks noGrp="1" noRot="1"/>
          </p:cNvSpPr>
          <p:nvPr>
            <p:ph type="body" sz="half" idx="1"/>
          </p:nvPr>
        </p:nvSpPr>
        <p:spPr>
          <a:xfrm>
            <a:off x="250825" y="1628775"/>
            <a:ext cx="8540750" cy="1871663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定义</a:t>
            </a:r>
            <a:r>
              <a:rPr lang="en-US" altLang="zh-CN" sz="2800" dirty="0"/>
              <a:t>:</a:t>
            </a:r>
            <a:r>
              <a:rPr lang="zh-CN" altLang="en-US" sz="2800" dirty="0"/>
              <a:t>能够存储一定量电荷的器件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结构：两块导电平板</a:t>
            </a:r>
            <a:r>
              <a:rPr lang="en-US" altLang="zh-CN" sz="2800" dirty="0"/>
              <a:t>+</a:t>
            </a:r>
            <a:r>
              <a:rPr lang="zh-CN" altLang="en-US" sz="2800" dirty="0"/>
              <a:t>由绝缘材料构成的电介质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电容器的特性：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800" dirty="0"/>
          </a:p>
        </p:txBody>
      </p:sp>
      <p:sp>
        <p:nvSpPr>
          <p:cNvPr id="7173" name="Text Box 5"/>
          <p:cNvSpPr txBox="1"/>
          <p:nvPr/>
        </p:nvSpPr>
        <p:spPr>
          <a:xfrm>
            <a:off x="684213" y="3284538"/>
            <a:ext cx="4241800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ＤＣ特性：隔断ＤＣ电压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174" name="Text Box 6"/>
          <p:cNvSpPr txBox="1"/>
          <p:nvPr/>
        </p:nvSpPr>
        <p:spPr>
          <a:xfrm>
            <a:off x="5076825" y="2924175"/>
            <a:ext cx="38862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ＡＣ特性：对频率敏感的电阻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175" name="Picture 7" descr="照片xxx1 583"/>
          <p:cNvPicPr>
            <a:picLocks noChangeAspect="1"/>
          </p:cNvPicPr>
          <p:nvPr/>
        </p:nvPicPr>
        <p:blipFill>
          <a:blip r:embed="rId1"/>
          <a:srcRect l="38036" t="74849" r="21819" b="5299"/>
          <a:stretch>
            <a:fillRect/>
          </a:stretch>
        </p:blipFill>
        <p:spPr>
          <a:xfrm>
            <a:off x="5219700" y="3933825"/>
            <a:ext cx="3924300" cy="145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6" name="Picture 10"/>
          <p:cNvPicPr>
            <a:picLocks noGrp="1" noRot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5650" y="3933825"/>
            <a:ext cx="3887788" cy="1639888"/>
          </a:xfrm>
          <a:ln/>
        </p:spPr>
      </p:pic>
      <p:sp>
        <p:nvSpPr>
          <p:cNvPr id="7177" name="Text Box 11"/>
          <p:cNvSpPr txBox="1"/>
          <p:nvPr/>
        </p:nvSpPr>
        <p:spPr>
          <a:xfrm>
            <a:off x="1547813" y="5661025"/>
            <a:ext cx="2160587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给电容器充电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8" name="Text Box 12"/>
          <p:cNvSpPr txBox="1"/>
          <p:nvPr/>
        </p:nvSpPr>
        <p:spPr>
          <a:xfrm>
            <a:off x="5580063" y="5516563"/>
            <a:ext cx="3095625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随着电压频率增加，通过的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电流增大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内容占位符 2"/>
          <p:cNvSpPr txBox="1"/>
          <p:nvPr/>
        </p:nvSpPr>
        <p:spPr bwMode="auto">
          <a:xfrm>
            <a:off x="250825" y="1077913"/>
            <a:ext cx="8540750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电容概述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4819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7.2 MOS</a:t>
            </a:r>
            <a:r>
              <a:rPr lang="zh-CN" altLang="en-US" dirty="0"/>
              <a:t>管</a:t>
            </a:r>
            <a:endParaRPr lang="zh-CN" altLang="en-US" dirty="0"/>
          </a:p>
        </p:txBody>
      </p:sp>
      <p:sp>
        <p:nvSpPr>
          <p:cNvPr id="34820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zh-CN" dirty="0"/>
          </a:p>
        </p:txBody>
      </p:sp>
      <p:pic>
        <p:nvPicPr>
          <p:cNvPr id="3482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1773238"/>
            <a:ext cx="5049837" cy="3567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888" y="1700213"/>
            <a:ext cx="2447925" cy="2320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3" name="Text Box 6"/>
          <p:cNvSpPr txBox="1"/>
          <p:nvPr/>
        </p:nvSpPr>
        <p:spPr>
          <a:xfrm>
            <a:off x="1331913" y="5445125"/>
            <a:ext cx="4464050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场效应管的版图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4" name="Text Box 7"/>
          <p:cNvSpPr txBox="1"/>
          <p:nvPr/>
        </p:nvSpPr>
        <p:spPr>
          <a:xfrm>
            <a:off x="6372225" y="4581525"/>
            <a:ext cx="2520950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源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漏串联寄生电阻的模型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5842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5843" name="Rectangle 3"/>
          <p:cNvSpPr>
            <a:spLocks noGrp="1" noRot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右图中，</a:t>
            </a:r>
            <a:r>
              <a:rPr lang="en-US" altLang="zh-CN" sz="2400" dirty="0"/>
              <a:t>active</a:t>
            </a:r>
            <a:r>
              <a:rPr lang="zh-CN" altLang="en-US" sz="2400" dirty="0"/>
              <a:t>层在</a:t>
            </a:r>
            <a:r>
              <a:rPr lang="en-US" altLang="zh-CN" sz="2400" dirty="0"/>
              <a:t>poly</a:t>
            </a:r>
            <a:r>
              <a:rPr lang="zh-CN" altLang="en-US" sz="2400" dirty="0"/>
              <a:t>之下“迂回前行”。</a:t>
            </a:r>
            <a:r>
              <a:rPr lang="en-US" altLang="zh-CN" sz="2400" dirty="0"/>
              <a:t>active</a:t>
            </a:r>
            <a:r>
              <a:rPr lang="zh-CN" altLang="en-US" sz="2400" dirty="0"/>
              <a:t>两侧都与</a:t>
            </a:r>
            <a:r>
              <a:rPr lang="en-US" altLang="zh-CN" sz="2400" dirty="0"/>
              <a:t>metal1</a:t>
            </a:r>
            <a:r>
              <a:rPr lang="zh-CN" altLang="en-US" sz="2400" dirty="0"/>
              <a:t>相连以形成源和漏连接。</a:t>
            </a:r>
            <a:endParaRPr lang="zh-CN" altLang="en-US" sz="24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400" dirty="0"/>
              <a:t>MOS</a:t>
            </a:r>
            <a:r>
              <a:rPr lang="zh-CN" altLang="en-US" sz="2400" dirty="0"/>
              <a:t>管的长度由</a:t>
            </a:r>
            <a:r>
              <a:rPr lang="en-US" altLang="zh-CN" sz="2400" dirty="0"/>
              <a:t>poly</a:t>
            </a:r>
            <a:r>
              <a:rPr lang="zh-CN" altLang="en-US" sz="2400" dirty="0"/>
              <a:t>和源漏接触之间的有源区交叠部分（图中虚线箭头的长度）决定。</a:t>
            </a:r>
            <a:r>
              <a:rPr lang="en-US" altLang="zh-CN" sz="2400" dirty="0"/>
              <a:t>MOS</a:t>
            </a:r>
            <a:r>
              <a:rPr lang="zh-CN" altLang="en-US" sz="2400" dirty="0"/>
              <a:t>管的宽度为</a:t>
            </a:r>
            <a:r>
              <a:rPr lang="en-US" altLang="zh-CN" sz="2400" dirty="0"/>
              <a:t>poly</a:t>
            </a:r>
            <a:r>
              <a:rPr lang="zh-CN" altLang="en-US" sz="2400" dirty="0"/>
              <a:t>下方</a:t>
            </a:r>
            <a:r>
              <a:rPr lang="en-US" altLang="zh-CN" sz="2400" dirty="0"/>
              <a:t>active</a:t>
            </a:r>
            <a:r>
              <a:rPr lang="zh-CN" altLang="en-US" sz="2400" dirty="0"/>
              <a:t>的宽度。长</a:t>
            </a:r>
            <a:r>
              <a:rPr lang="en-US" altLang="zh-CN" sz="2400" dirty="0"/>
              <a:t>MOS</a:t>
            </a:r>
            <a:r>
              <a:rPr lang="zh-CN" altLang="en-US" sz="2400" dirty="0"/>
              <a:t>管具有高的开关电阻</a:t>
            </a:r>
            <a:endParaRPr lang="zh-CN" altLang="en-US" sz="2400" dirty="0"/>
          </a:p>
        </p:txBody>
      </p:sp>
      <p:sp>
        <p:nvSpPr>
          <p:cNvPr id="35844" name="Rectangle 5"/>
          <p:cNvSpPr>
            <a:spLocks noGrp="1" noRot="1"/>
          </p:cNvSpPr>
          <p:nvPr>
            <p:ph sz="half" idx="2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zh-CN" sz="2400" dirty="0"/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563" y="1989138"/>
            <a:ext cx="4248150" cy="3594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6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35847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7.2 MOS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8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长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MOS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管的版图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686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6867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</p:txBody>
      </p:sp>
      <p:pic>
        <p:nvPicPr>
          <p:cNvPr id="3686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975" y="1700213"/>
            <a:ext cx="4489450" cy="459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9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36870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7.2 MOS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71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宽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MOS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管的版图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7891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/>
              <a:t>MOS</a:t>
            </a:r>
            <a:r>
              <a:rPr lang="zh-CN" altLang="en-US" dirty="0"/>
              <a:t>管的宽度等于</a:t>
            </a:r>
            <a:r>
              <a:rPr lang="en-US" altLang="zh-CN" dirty="0"/>
              <a:t>active</a:t>
            </a:r>
            <a:r>
              <a:rPr lang="zh-CN" altLang="en-US" dirty="0"/>
              <a:t>之上的</a:t>
            </a:r>
            <a:r>
              <a:rPr lang="en-US" altLang="zh-CN" dirty="0"/>
              <a:t>poly</a:t>
            </a:r>
            <a:r>
              <a:rPr lang="zh-CN" altLang="en-US" dirty="0"/>
              <a:t>的宽度</a:t>
            </a:r>
            <a:r>
              <a:rPr lang="en-US" altLang="zh-CN" dirty="0"/>
              <a:t>W</a:t>
            </a:r>
            <a:r>
              <a:rPr lang="zh-CN" altLang="en-US" dirty="0"/>
              <a:t>乘以</a:t>
            </a:r>
            <a:r>
              <a:rPr lang="en-US" altLang="zh-CN" dirty="0"/>
              <a:t>poly“</a:t>
            </a:r>
            <a:r>
              <a:rPr lang="zh-CN" altLang="en-US" dirty="0"/>
              <a:t>分支”的个数：</a:t>
            </a:r>
            <a:r>
              <a:rPr lang="en-US" altLang="zh-CN" dirty="0"/>
              <a:t>MOS</a:t>
            </a:r>
            <a:r>
              <a:rPr lang="zh-CN" altLang="en-US" dirty="0"/>
              <a:t>管宽度</a:t>
            </a:r>
            <a:r>
              <a:rPr lang="en-US" altLang="zh-CN" dirty="0"/>
              <a:t>=</a:t>
            </a:r>
            <a:r>
              <a:rPr lang="zh-CN" altLang="en-US" dirty="0"/>
              <a:t>分支个数</a:t>
            </a:r>
            <a:r>
              <a:rPr lang="en-US" altLang="zh-CN" dirty="0"/>
              <a:t>×W</a:t>
            </a:r>
            <a:endParaRPr lang="en-US" altLang="zh-CN" dirty="0"/>
          </a:p>
          <a:p>
            <a:pPr eaLnBrk="1" hangingPunct="1"/>
            <a:r>
              <a:rPr lang="en-US" altLang="zh-CN" dirty="0"/>
              <a:t>MOS</a:t>
            </a:r>
            <a:r>
              <a:rPr lang="zh-CN" altLang="en-US" dirty="0"/>
              <a:t>管的长度由</a:t>
            </a:r>
            <a:r>
              <a:rPr lang="en-US" altLang="zh-CN" dirty="0"/>
              <a:t>poly</a:t>
            </a:r>
            <a:r>
              <a:rPr lang="zh-CN" altLang="en-US" dirty="0"/>
              <a:t>的长度决定</a:t>
            </a:r>
            <a:endParaRPr lang="zh-CN" altLang="en-US" dirty="0"/>
          </a:p>
          <a:p>
            <a:pPr eaLnBrk="1" hangingPunct="1"/>
            <a:r>
              <a:rPr lang="en-US" altLang="zh-CN" dirty="0"/>
              <a:t>MOS</a:t>
            </a:r>
            <a:r>
              <a:rPr lang="zh-CN" altLang="en-US" dirty="0"/>
              <a:t>管之间的源和漏能够共享，这种版图画法能够最小化面积。</a:t>
            </a:r>
            <a:endParaRPr lang="zh-CN" altLang="en-US" dirty="0"/>
          </a:p>
          <a:p>
            <a:pPr eaLnBrk="1" hangingPunct="1"/>
            <a:endParaRPr lang="en-US" altLang="zh-CN" dirty="0"/>
          </a:p>
        </p:txBody>
      </p:sp>
      <p:sp>
        <p:nvSpPr>
          <p:cNvPr id="37892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37893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7.2 MOS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4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宽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MOS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管的版图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8914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8915" name="Rectangle 3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当一个宽</a:t>
            </a:r>
            <a:r>
              <a:rPr lang="en-US" altLang="zh-CN" dirty="0"/>
              <a:t>MOS</a:t>
            </a:r>
            <a:r>
              <a:rPr lang="zh-CN" altLang="en-US" dirty="0"/>
              <a:t>管有偶数个分支时，</a:t>
            </a:r>
            <a:r>
              <a:rPr lang="en-US" altLang="zh-CN" dirty="0"/>
              <a:t>poly</a:t>
            </a:r>
            <a:r>
              <a:rPr lang="zh-CN" altLang="en-US" dirty="0"/>
              <a:t>一侧的</a:t>
            </a:r>
            <a:r>
              <a:rPr lang="en-US" altLang="zh-CN" dirty="0"/>
              <a:t>active</a:t>
            </a:r>
            <a:r>
              <a:rPr lang="zh-CN" altLang="en-US" dirty="0"/>
              <a:t>的面积比另一侧的</a:t>
            </a:r>
            <a:r>
              <a:rPr lang="en-US" altLang="zh-CN" dirty="0"/>
              <a:t>active</a:t>
            </a:r>
            <a:r>
              <a:rPr lang="zh-CN" altLang="en-US" dirty="0"/>
              <a:t>面积大。导致了该侧具有更大的寄生耗尽电容。通常对于高速设计，将</a:t>
            </a:r>
            <a:r>
              <a:rPr lang="en-US" altLang="zh-CN" dirty="0"/>
              <a:t>MOS</a:t>
            </a:r>
            <a:r>
              <a:rPr lang="zh-CN" altLang="en-US" dirty="0"/>
              <a:t>管寄生电容比较大的一端放置在靠近地（</a:t>
            </a:r>
            <a:r>
              <a:rPr lang="en-US" altLang="zh-CN" dirty="0"/>
              <a:t>NMOS</a:t>
            </a:r>
            <a:r>
              <a:rPr lang="zh-CN" altLang="en-US" dirty="0"/>
              <a:t>管）或是</a:t>
            </a:r>
            <a:r>
              <a:rPr lang="en-US" altLang="zh-CN" dirty="0"/>
              <a:t>Vdd</a:t>
            </a:r>
            <a:r>
              <a:rPr lang="zh-CN" altLang="en-US" dirty="0"/>
              <a:t>（</a:t>
            </a:r>
            <a:r>
              <a:rPr lang="en-US" altLang="zh-CN" dirty="0"/>
              <a:t>PMOS</a:t>
            </a:r>
            <a:r>
              <a:rPr lang="zh-CN" altLang="en-US" dirty="0"/>
              <a:t>管）</a:t>
            </a:r>
            <a:endParaRPr lang="zh-CN" altLang="en-US" dirty="0"/>
          </a:p>
        </p:txBody>
      </p:sp>
      <p:sp>
        <p:nvSpPr>
          <p:cNvPr id="38916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38917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7.2 MOS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18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宽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MOS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管的版图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页脚占位符 6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39938" name="灯片编号占位符 7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9939" name="Rectangle 3"/>
          <p:cNvSpPr>
            <a:spLocks noGrp="1" noRot="1"/>
          </p:cNvSpPr>
          <p:nvPr>
            <p:ph type="body" sz="half"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强反型下的</a:t>
            </a:r>
            <a:r>
              <a:rPr lang="en-US" altLang="zh-CN" sz="2800" dirty="0"/>
              <a:t>NMOS</a:t>
            </a:r>
            <a:r>
              <a:rPr lang="zh-CN" altLang="en-US" sz="2800" dirty="0"/>
              <a:t>器件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800" dirty="0"/>
          </a:p>
        </p:txBody>
      </p:sp>
      <p:graphicFrame>
        <p:nvGraphicFramePr>
          <p:cNvPr id="39940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0" y="5157788"/>
          <a:ext cx="3779838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714500" imgH="431800" progId="Equation.3">
                  <p:embed/>
                </p:oleObj>
              </mc:Choice>
              <mc:Fallback>
                <p:oleObj name="" r:id="rId1" imgW="1714500" imgH="4318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5157788"/>
                        <a:ext cx="3779838" cy="9509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41" name="Picture 4"/>
          <p:cNvPicPr>
            <a:picLocks noChangeAspect="1"/>
          </p:cNvPicPr>
          <p:nvPr/>
        </p:nvPicPr>
        <p:blipFill>
          <a:blip r:embed="rId3"/>
          <a:srcRect r="1202"/>
          <a:stretch>
            <a:fillRect/>
          </a:stretch>
        </p:blipFill>
        <p:spPr>
          <a:xfrm>
            <a:off x="539750" y="2636838"/>
            <a:ext cx="6911975" cy="2543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2" name="Text Box 6"/>
          <p:cNvSpPr txBox="1"/>
          <p:nvPr/>
        </p:nvSpPr>
        <p:spPr>
          <a:xfrm>
            <a:off x="1692275" y="4724400"/>
            <a:ext cx="3744913" cy="3667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在氧化层下方形成了沟道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3" name="Text Box 10"/>
          <p:cNvSpPr txBox="1"/>
          <p:nvPr/>
        </p:nvSpPr>
        <p:spPr>
          <a:xfrm>
            <a:off x="7596188" y="2781300"/>
            <a:ext cx="1547812" cy="11922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FOX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为场氧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SzTx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GOX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为栅氧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SzTx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9944" name="Object 1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924300" y="5594350"/>
          <a:ext cx="48958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4" imgW="3187700" imgH="203200" progId="Equation.3">
                  <p:embed/>
                </p:oleObj>
              </mc:Choice>
              <mc:Fallback>
                <p:oleObj name="" r:id="rId4" imgW="3187700" imgH="2032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4300" y="5594350"/>
                        <a:ext cx="4895850" cy="31273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5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39946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7.2 MOS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47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MOS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管电容的定性描述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40962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40963" name="Rectangle 3"/>
          <p:cNvSpPr>
            <a:spLocks noGrp="1" noRot="1"/>
          </p:cNvSpPr>
          <p:nvPr>
            <p:ph type="body" sz="half" idx="1"/>
          </p:nvPr>
        </p:nvSpPr>
        <p:spPr>
          <a:xfrm>
            <a:off x="304800" y="1981200"/>
            <a:ext cx="8012113" cy="38862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耗尽状态下的</a:t>
            </a:r>
            <a:r>
              <a:rPr lang="en-US" altLang="zh-CN" sz="2800" dirty="0"/>
              <a:t>NMOS</a:t>
            </a:r>
            <a:r>
              <a:rPr lang="zh-CN" altLang="en-US" sz="2800" dirty="0"/>
              <a:t>器件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800" dirty="0"/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1"/>
          <a:srcRect b="12936"/>
          <a:stretch>
            <a:fillRect/>
          </a:stretch>
        </p:blipFill>
        <p:spPr>
          <a:xfrm>
            <a:off x="827088" y="2636838"/>
            <a:ext cx="6769100" cy="22240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0965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1827213" y="5013325"/>
          <a:ext cx="4986337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2" imgW="3314700" imgH="711200" progId="Equation.3">
                  <p:embed/>
                </p:oleObj>
              </mc:Choice>
              <mc:Fallback>
                <p:oleObj name="" r:id="rId2" imgW="3314700" imgH="7112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7213" y="5013325"/>
                        <a:ext cx="4986337" cy="10699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7.2 MOS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7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MOS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管电容的定性描述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4198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41987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7.3 </a:t>
            </a:r>
            <a:r>
              <a:rPr lang="zh-CN" altLang="en-US" dirty="0"/>
              <a:t>电感</a:t>
            </a:r>
            <a:endParaRPr lang="zh-CN" altLang="en-US" dirty="0"/>
          </a:p>
        </p:txBody>
      </p:sp>
      <p:sp>
        <p:nvSpPr>
          <p:cNvPr id="41988" name="Rectangle 3"/>
          <p:cNvSpPr>
            <a:spLocks noGrp="1" noRot="1"/>
          </p:cNvSpPr>
          <p:nvPr>
            <p:ph idx="1"/>
          </p:nvPr>
        </p:nvSpPr>
        <p:spPr>
          <a:xfrm>
            <a:off x="304800" y="1981200"/>
            <a:ext cx="4814888" cy="1601788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/>
              <a:t>右手定则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分立电路中电感线圈</a:t>
            </a: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电感阻碍高频信号通过</a:t>
            </a:r>
            <a:endParaRPr lang="zh-CN" altLang="en-US" dirty="0"/>
          </a:p>
        </p:txBody>
      </p:sp>
      <p:pic>
        <p:nvPicPr>
          <p:cNvPr id="41989" name="Picture 4" descr="照片xxx1 612"/>
          <p:cNvPicPr>
            <a:picLocks noChangeAspect="1"/>
          </p:cNvPicPr>
          <p:nvPr/>
        </p:nvPicPr>
        <p:blipFill>
          <a:blip r:embed="rId1"/>
          <a:srcRect l="33409" t="64848" r="30228" b="17090"/>
          <a:stretch>
            <a:fillRect/>
          </a:stretch>
        </p:blipFill>
        <p:spPr>
          <a:xfrm>
            <a:off x="469900" y="3665538"/>
            <a:ext cx="3810000" cy="141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0" name="Rectangle 5"/>
          <p:cNvSpPr/>
          <p:nvPr/>
        </p:nvSpPr>
        <p:spPr>
          <a:xfrm>
            <a:off x="4762500" y="1689100"/>
            <a:ext cx="4381500" cy="6858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传输线</a:t>
            </a: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91" name="Picture 6" descr="照片xxx1 613"/>
          <p:cNvPicPr>
            <a:picLocks noChangeAspect="1"/>
          </p:cNvPicPr>
          <p:nvPr/>
        </p:nvPicPr>
        <p:blipFill>
          <a:blip r:embed="rId2"/>
          <a:srcRect l="25909" t="76666" r="19545" b="11818"/>
          <a:stretch>
            <a:fillRect/>
          </a:stretch>
        </p:blipFill>
        <p:spPr>
          <a:xfrm>
            <a:off x="4886325" y="2374900"/>
            <a:ext cx="4010025" cy="63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92" name="Text Box 7"/>
          <p:cNvSpPr txBox="1"/>
          <p:nvPr/>
        </p:nvSpPr>
        <p:spPr>
          <a:xfrm>
            <a:off x="5194300" y="3048000"/>
            <a:ext cx="3302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传输线上的寄生现象</a:t>
            </a:r>
            <a:endParaRPr lang="zh-CN" altLang="en-US" sz="24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016" name="Text Box 8"/>
          <p:cNvSpPr txBox="1"/>
          <p:nvPr/>
        </p:nvSpPr>
        <p:spPr>
          <a:xfrm>
            <a:off x="4876800" y="3505200"/>
            <a:ext cx="4267200" cy="10064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典型的传输线的宽度应大于最小线宽，且使用最低电容的金属层（通常是工艺中的最后一层金属）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3017" name="Text Box 9"/>
          <p:cNvSpPr txBox="1"/>
          <p:nvPr/>
        </p:nvSpPr>
        <p:spPr>
          <a:xfrm>
            <a:off x="5219700" y="4648200"/>
            <a:ext cx="36703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传输线的拐角特征化：</a:t>
            </a:r>
            <a:endParaRPr lang="zh-CN" altLang="en-US" sz="24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3022" name="Group 14"/>
          <p:cNvGrpSpPr/>
          <p:nvPr/>
        </p:nvGrpSpPr>
        <p:grpSpPr>
          <a:xfrm>
            <a:off x="4495800" y="5168900"/>
            <a:ext cx="4114800" cy="1177925"/>
            <a:chOff x="2832" y="3256"/>
            <a:chExt cx="2592" cy="742"/>
          </a:xfrm>
        </p:grpSpPr>
        <p:grpSp>
          <p:nvGrpSpPr>
            <p:cNvPr id="41996" name="Group 10"/>
            <p:cNvGrpSpPr/>
            <p:nvPr/>
          </p:nvGrpSpPr>
          <p:grpSpPr>
            <a:xfrm>
              <a:off x="2832" y="3256"/>
              <a:ext cx="2592" cy="456"/>
              <a:chOff x="2832" y="3256"/>
              <a:chExt cx="2592" cy="456"/>
            </a:xfrm>
          </p:grpSpPr>
          <p:pic>
            <p:nvPicPr>
              <p:cNvPr id="41997" name="Picture 11" descr="照片xxx1 615"/>
              <p:cNvPicPr>
                <a:picLocks noChangeAspect="1"/>
              </p:cNvPicPr>
              <p:nvPr/>
            </p:nvPicPr>
            <p:blipFill>
              <a:blip r:embed="rId3"/>
              <a:srcRect l="39091" t="3940" r="22954" b="81212"/>
              <a:stretch>
                <a:fillRect/>
              </a:stretch>
            </p:blipFill>
            <p:spPr>
              <a:xfrm>
                <a:off x="2832" y="3304"/>
                <a:ext cx="1336" cy="39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41998" name="Picture 12" descr="照片xxx1 615"/>
              <p:cNvPicPr>
                <a:picLocks noChangeAspect="1"/>
              </p:cNvPicPr>
              <p:nvPr/>
            </p:nvPicPr>
            <p:blipFill>
              <a:blip r:embed="rId4"/>
              <a:srcRect l="37727" t="74849" r="30455" b="7878"/>
              <a:stretch>
                <a:fillRect/>
              </a:stretch>
            </p:blipFill>
            <p:spPr>
              <a:xfrm>
                <a:off x="4304" y="3256"/>
                <a:ext cx="1120" cy="456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41999" name="Text Box 13"/>
            <p:cNvSpPr txBox="1"/>
            <p:nvPr/>
          </p:nvSpPr>
          <p:spPr>
            <a:xfrm>
              <a:off x="3651" y="3748"/>
              <a:ext cx="136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000" b="1" dirty="0">
                  <a:latin typeface="Arial" panose="020B0604020202020204" pitchFamily="34" charset="0"/>
                  <a:ea typeface="宋体" panose="02010600030101010101" pitchFamily="2" charset="-122"/>
                </a:rPr>
                <a:t>信号的反射</a:t>
              </a:r>
              <a:endPara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10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6" grpId="0"/>
      <p:bldP spid="430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43010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43011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7.3 </a:t>
            </a:r>
            <a:r>
              <a:rPr lang="zh-CN" altLang="en-US" dirty="0"/>
              <a:t>电感</a:t>
            </a:r>
            <a:endParaRPr lang="zh-CN" altLang="en-US" dirty="0"/>
          </a:p>
        </p:txBody>
      </p:sp>
      <p:sp>
        <p:nvSpPr>
          <p:cNvPr id="43012" name="Rectangle 3"/>
          <p:cNvSpPr>
            <a:spLocks noGrp="1" noRot="1"/>
          </p:cNvSpPr>
          <p:nvPr>
            <p:ph type="body" sz="half" idx="1"/>
          </p:nvPr>
        </p:nvSpPr>
        <p:spPr>
          <a:xfrm>
            <a:off x="1003300" y="1638300"/>
            <a:ext cx="4318000" cy="25654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>
                <a:latin typeface="宋体" panose="02010600030101010101" pitchFamily="2" charset="-122"/>
              </a:rPr>
              <a:t>螺旋电感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优点：节约空间；总电感量比相同长度直导线产生的电感量大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缺点：寄生电阻大，将影响电感的</a:t>
            </a:r>
            <a:r>
              <a:rPr lang="en-US" altLang="zh-CN" sz="2400" dirty="0">
                <a:latin typeface="宋体" panose="02010600030101010101" pitchFamily="2" charset="-122"/>
              </a:rPr>
              <a:t>Q</a:t>
            </a:r>
            <a:r>
              <a:rPr lang="zh-CN" altLang="en-US" sz="2400" dirty="0">
                <a:latin typeface="宋体" panose="02010600030101010101" pitchFamily="2" charset="-122"/>
              </a:rPr>
              <a:t>值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pic>
        <p:nvPicPr>
          <p:cNvPr id="43013" name="Picture 4" descr="照片xxx1 616"/>
          <p:cNvPicPr>
            <a:picLocks noGrp="1" noRot="1" noChangeAspect="1"/>
          </p:cNvPicPr>
          <p:nvPr>
            <p:ph sz="half" idx="2"/>
          </p:nvPr>
        </p:nvPicPr>
        <p:blipFill>
          <a:blip r:embed="rId1"/>
          <a:srcRect l="41364" t="33031" r="31364" b="36061"/>
          <a:stretch>
            <a:fillRect/>
          </a:stretch>
        </p:blipFill>
        <p:spPr>
          <a:xfrm>
            <a:off x="5359400" y="1774825"/>
            <a:ext cx="2857500" cy="2143125"/>
          </a:xfrm>
          <a:ln/>
        </p:spPr>
      </p:pic>
      <p:sp>
        <p:nvSpPr>
          <p:cNvPr id="41992" name="Text Box 5"/>
          <p:cNvSpPr txBox="1">
            <a:spLocks noChangeArrowheads="1"/>
          </p:cNvSpPr>
          <p:nvPr/>
        </p:nvSpPr>
        <p:spPr bwMode="auto">
          <a:xfrm>
            <a:off x="1371600" y="4406900"/>
            <a:ext cx="38227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5000"/>
              <a:buFont typeface="Wingdings" panose="05000000000000000000" pitchFamily="2" charset="2"/>
              <a:buChar char="v"/>
              <a:defRPr/>
            </a:pPr>
            <a:r>
              <a:rPr kumimoji="1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</a:rPr>
              <a:t>叠层电感</a:t>
            </a:r>
            <a:endParaRPr kumimoji="1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楷体_GB2312" pitchFamily="49" charset="-122"/>
              <a:ea typeface="楷体_GB2312" pitchFamily="49" charset="-122"/>
              <a:cs typeface="+mn-cs"/>
            </a:endParaRPr>
          </a:p>
        </p:txBody>
      </p:sp>
      <p:pic>
        <p:nvPicPr>
          <p:cNvPr id="43015" name="Picture 6" descr="照片xxx1 618"/>
          <p:cNvPicPr>
            <a:picLocks noChangeAspect="1"/>
          </p:cNvPicPr>
          <p:nvPr/>
        </p:nvPicPr>
        <p:blipFill>
          <a:blip r:embed="rId2"/>
          <a:srcRect l="34546" t="33031" r="23409" b="33636"/>
          <a:stretch>
            <a:fillRect/>
          </a:stretch>
        </p:blipFill>
        <p:spPr>
          <a:xfrm>
            <a:off x="4724400" y="4556125"/>
            <a:ext cx="3124200" cy="1857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页脚占位符 6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44034" name="灯片编号占位符 7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44035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4036" name="Rectangle 3"/>
          <p:cNvSpPr>
            <a:spLocks noGrp="1" noRot="1"/>
          </p:cNvSpPr>
          <p:nvPr>
            <p:ph type="body" sz="half" idx="1"/>
          </p:nvPr>
        </p:nvSpPr>
        <p:spPr>
          <a:xfrm>
            <a:off x="304800" y="1981200"/>
            <a:ext cx="4186238" cy="38862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800" dirty="0"/>
              <a:t>FET</a:t>
            </a:r>
            <a:r>
              <a:rPr lang="zh-CN" altLang="en-US" sz="2800" dirty="0"/>
              <a:t>和</a:t>
            </a:r>
            <a:r>
              <a:rPr lang="en-US" altLang="zh-CN" sz="2800" dirty="0"/>
              <a:t>NPN</a:t>
            </a:r>
            <a:r>
              <a:rPr lang="zh-CN" altLang="en-US" sz="2800" dirty="0"/>
              <a:t>晶体管的开关特性比较</a:t>
            </a:r>
            <a:endParaRPr lang="zh-CN" altLang="en-US" sz="2800" dirty="0"/>
          </a:p>
        </p:txBody>
      </p:sp>
      <p:pic>
        <p:nvPicPr>
          <p:cNvPr id="44037" name="Picture 4" descr="照片xxx1 593"/>
          <p:cNvPicPr>
            <a:picLocks noGrp="1" noRot="1" noChangeAspect="1"/>
          </p:cNvPicPr>
          <p:nvPr>
            <p:ph sz="quarter" idx="2"/>
          </p:nvPr>
        </p:nvPicPr>
        <p:blipFill>
          <a:blip r:embed="rId1"/>
          <a:srcRect l="25471" t="22641" r="8018" b="50314"/>
          <a:stretch>
            <a:fillRect/>
          </a:stretch>
        </p:blipFill>
        <p:spPr>
          <a:xfrm>
            <a:off x="239713" y="2971800"/>
            <a:ext cx="4260850" cy="1300163"/>
          </a:xfrm>
          <a:ln/>
        </p:spPr>
      </p:pic>
      <p:sp>
        <p:nvSpPr>
          <p:cNvPr id="44038" name="Text Box 5"/>
          <p:cNvSpPr txBox="1"/>
          <p:nvPr/>
        </p:nvSpPr>
        <p:spPr>
          <a:xfrm>
            <a:off x="165100" y="4629150"/>
            <a:ext cx="4673600" cy="22288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器件的速度：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  <a:buSzTx/>
            </a:pP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FET: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栅长</a:t>
            </a: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决定了器件的速度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  <a:buSzTx/>
            </a:pP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Bipolar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：基区的宽度决定速度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4039" name="Text Box 6"/>
          <p:cNvSpPr txBox="1"/>
          <p:nvPr/>
        </p:nvSpPr>
        <p:spPr>
          <a:xfrm>
            <a:off x="4686300" y="1638300"/>
            <a:ext cx="3479800" cy="1800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Tx/>
              <a:buSzPct val="85000"/>
              <a:buFontTx/>
              <a:buChar char="•"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纵向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Bipolar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：采用层堆积的方法制备，比较横向结构有开关速度优势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4040" name="Text Box 8"/>
          <p:cNvSpPr txBox="1"/>
          <p:nvPr/>
        </p:nvSpPr>
        <p:spPr>
          <a:xfrm>
            <a:off x="2616200" y="4318000"/>
            <a:ext cx="19177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纵向结构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4041" name="Text Box 9"/>
          <p:cNvSpPr txBox="1"/>
          <p:nvPr/>
        </p:nvSpPr>
        <p:spPr>
          <a:xfrm>
            <a:off x="6070600" y="4797425"/>
            <a:ext cx="30734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横向结构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404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3573463"/>
            <a:ext cx="3313113" cy="110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7" name="AutoShape 13"/>
          <p:cNvSpPr/>
          <p:nvPr/>
        </p:nvSpPr>
        <p:spPr>
          <a:xfrm>
            <a:off x="5003800" y="5229225"/>
            <a:ext cx="2089150" cy="1368425"/>
          </a:xfrm>
          <a:prstGeom prst="wedgeEllipseCallout">
            <a:avLst>
              <a:gd name="adj1" fmla="val 26139"/>
              <a:gd name="adj2" fmla="val -110671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 algn="ctr"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横向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NPN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为满足接触需要，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区变大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4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7.4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双极晶体管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5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纵向双极晶体管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8194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8195" name="Rectangle 3"/>
          <p:cNvSpPr>
            <a:spLocks noGrp="1" noRot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400" dirty="0"/>
              <a:t>电容的</a:t>
            </a:r>
            <a:r>
              <a:rPr lang="en-US" altLang="zh-CN" sz="2400" dirty="0"/>
              <a:t>AC</a:t>
            </a:r>
            <a:r>
              <a:rPr lang="zh-CN" altLang="en-US" sz="2400" dirty="0"/>
              <a:t>特性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/>
              <a:t>交流电压可以“通过”电容器，取决于电容器的容值和电压变化的频率。可以将电容器认为是一个对频率敏感的电阻。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/>
              <a:t>理想电容器能完全阻断</a:t>
            </a:r>
            <a:r>
              <a:rPr lang="en-US" altLang="zh-CN" sz="2400" dirty="0"/>
              <a:t>DC</a:t>
            </a:r>
            <a:r>
              <a:rPr lang="zh-CN" altLang="en-US" sz="2400" dirty="0"/>
              <a:t>和仅允许通过某种频率的</a:t>
            </a:r>
            <a:r>
              <a:rPr lang="en-US" altLang="zh-CN" sz="2400" dirty="0"/>
              <a:t>AC</a:t>
            </a:r>
            <a:r>
              <a:rPr lang="zh-CN" altLang="en-US" sz="2400" dirty="0"/>
              <a:t>信号。因此，电容器被称为</a:t>
            </a:r>
            <a:r>
              <a:rPr lang="zh-CN" altLang="en-US" sz="2400" dirty="0">
                <a:solidFill>
                  <a:schemeClr val="hlink"/>
                </a:solidFill>
              </a:rPr>
              <a:t>隔直电容</a:t>
            </a:r>
            <a:r>
              <a:rPr lang="zh-CN" altLang="en-US" sz="2400" dirty="0"/>
              <a:t>器或</a:t>
            </a:r>
            <a:r>
              <a:rPr lang="zh-CN" altLang="en-US" sz="2400" dirty="0">
                <a:solidFill>
                  <a:schemeClr val="hlink"/>
                </a:solidFill>
              </a:rPr>
              <a:t>耦合电容器</a:t>
            </a:r>
            <a:endParaRPr lang="zh-CN" altLang="en-US" sz="2400" dirty="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hlink"/>
              </a:solidFill>
            </a:endParaRPr>
          </a:p>
        </p:txBody>
      </p:sp>
      <p:sp>
        <p:nvSpPr>
          <p:cNvPr id="8196" name="Rectangle 4"/>
          <p:cNvSpPr>
            <a:spLocks noGrp="1" noRot="1"/>
          </p:cNvSpPr>
          <p:nvPr>
            <p:ph sz="half" idx="2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zh-CN" altLang="zh-CN" sz="2400" dirty="0"/>
          </a:p>
        </p:txBody>
      </p:sp>
      <p:pic>
        <p:nvPicPr>
          <p:cNvPr id="8197" name="Picture 5"/>
          <p:cNvPicPr>
            <a:picLocks noChangeAspect="1"/>
          </p:cNvPicPr>
          <p:nvPr/>
        </p:nvPicPr>
        <p:blipFill>
          <a:blip r:embed="rId1"/>
          <a:srcRect b="4514"/>
          <a:stretch>
            <a:fillRect/>
          </a:stretch>
        </p:blipFill>
        <p:spPr>
          <a:xfrm>
            <a:off x="4643438" y="2133600"/>
            <a:ext cx="4032250" cy="1692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8" name="Text Box 7"/>
          <p:cNvSpPr txBox="1"/>
          <p:nvPr/>
        </p:nvSpPr>
        <p:spPr>
          <a:xfrm>
            <a:off x="5292725" y="4076700"/>
            <a:ext cx="3024188" cy="11906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如图：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DC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不会通过电容器短接到地，而高频噪声则与地短接。这种电容被称之为去耦电容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9" name="AutoShape 8"/>
          <p:cNvSpPr/>
          <p:nvPr/>
        </p:nvSpPr>
        <p:spPr>
          <a:xfrm>
            <a:off x="6516688" y="476250"/>
            <a:ext cx="2627312" cy="774700"/>
          </a:xfrm>
          <a:prstGeom prst="cloudCallout">
            <a:avLst>
              <a:gd name="adj1" fmla="val -49940"/>
              <a:gd name="adj2" fmla="val 16331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p>
            <a:pPr algn="ctr"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噪声过滤器</a:t>
            </a:r>
            <a:endParaRPr lang="zh-CN" altLang="en-US" sz="24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0" name="Rectangle 2"/>
          <p:cNvSpPr>
            <a:spLocks noGrp="1" noRot="1"/>
          </p:cNvSpPr>
          <p:nvPr>
            <p:ph type="title"/>
          </p:nvPr>
        </p:nvSpPr>
        <p:spPr>
          <a:xfrm>
            <a:off x="301625" y="311150"/>
            <a:ext cx="8540750" cy="9477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7.1 </a:t>
            </a:r>
            <a:r>
              <a:rPr lang="zh-CN" altLang="en-US" dirty="0"/>
              <a:t>电容</a:t>
            </a:r>
            <a:endParaRPr lang="zh-CN" altLang="en-US" dirty="0"/>
          </a:p>
        </p:txBody>
      </p:sp>
      <p:sp>
        <p:nvSpPr>
          <p:cNvPr id="13" name="内容占位符 2"/>
          <p:cNvSpPr txBox="1"/>
          <p:nvPr/>
        </p:nvSpPr>
        <p:spPr bwMode="auto">
          <a:xfrm>
            <a:off x="250825" y="1077913"/>
            <a:ext cx="8540750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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Char char="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电容概述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页脚占位符 7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45058" name="灯片编号占位符 8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45059" name="Rectangle 2"/>
          <p:cNvSpPr>
            <a:spLocks noGrp="1" noRot="1"/>
          </p:cNvSpPr>
          <p:nvPr>
            <p:ph type="body" idx="4294967295"/>
          </p:nvPr>
        </p:nvSpPr>
        <p:spPr>
          <a:xfrm>
            <a:off x="292100" y="1841500"/>
            <a:ext cx="3695700" cy="609600"/>
          </a:xfrm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层的结构</a:t>
            </a:r>
            <a:endParaRPr lang="zh-CN" altLang="en-US" dirty="0"/>
          </a:p>
        </p:txBody>
      </p:sp>
      <p:pic>
        <p:nvPicPr>
          <p:cNvPr id="45060" name="Picture 3" descr="照片xxx1 595"/>
          <p:cNvPicPr>
            <a:picLocks noGrp="1" noRot="1" noChangeAspect="1"/>
          </p:cNvPicPr>
          <p:nvPr>
            <p:ph sz="quarter" idx="1"/>
          </p:nvPr>
        </p:nvPicPr>
        <p:blipFill>
          <a:blip r:embed="rId1"/>
          <a:srcRect l="29721" t="15543" r="33543" b="78703"/>
          <a:stretch>
            <a:fillRect/>
          </a:stretch>
        </p:blipFill>
        <p:spPr>
          <a:xfrm>
            <a:off x="152400" y="4127500"/>
            <a:ext cx="3895725" cy="814388"/>
          </a:xfrm>
          <a:ln/>
        </p:spPr>
      </p:pic>
      <p:pic>
        <p:nvPicPr>
          <p:cNvPr id="45061" name="Picture 4" descr="照片xxx1 594"/>
          <p:cNvPicPr>
            <a:picLocks noGrp="1" noRot="1" noChangeAspect="1"/>
          </p:cNvPicPr>
          <p:nvPr>
            <p:ph sz="quarter" idx="3"/>
          </p:nvPr>
        </p:nvPicPr>
        <p:blipFill>
          <a:blip r:embed="rId2"/>
          <a:srcRect l="40407" t="78316" r="33960" b="16046"/>
          <a:stretch>
            <a:fillRect/>
          </a:stretch>
        </p:blipFill>
        <p:spPr>
          <a:xfrm>
            <a:off x="177800" y="2951163"/>
            <a:ext cx="3746500" cy="617537"/>
          </a:xfrm>
          <a:ln/>
        </p:spPr>
      </p:pic>
      <p:sp>
        <p:nvSpPr>
          <p:cNvPr id="45062" name="Text Box 5"/>
          <p:cNvSpPr txBox="1"/>
          <p:nvPr/>
        </p:nvSpPr>
        <p:spPr>
          <a:xfrm>
            <a:off x="279400" y="2438400"/>
            <a:ext cx="29210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、制造集电区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063" name="Text Box 6"/>
          <p:cNvSpPr txBox="1"/>
          <p:nvPr/>
        </p:nvSpPr>
        <p:spPr>
          <a:xfrm>
            <a:off x="279400" y="3644900"/>
            <a:ext cx="33528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、扩散区展宽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5064" name="Picture 7" descr="照片xxx1 595"/>
          <p:cNvPicPr>
            <a:picLocks noGrp="1" noRot="1" noChangeAspect="1"/>
          </p:cNvPicPr>
          <p:nvPr>
            <p:ph sz="quarter" idx="2"/>
          </p:nvPr>
        </p:nvPicPr>
        <p:blipFill>
          <a:blip r:embed="rId3"/>
          <a:srcRect l="30188" t="30312" r="25996" b="63522"/>
          <a:stretch>
            <a:fillRect/>
          </a:stretch>
        </p:blipFill>
        <p:spPr>
          <a:xfrm>
            <a:off x="304800" y="5740400"/>
            <a:ext cx="3881438" cy="728663"/>
          </a:xfrm>
          <a:ln/>
        </p:spPr>
      </p:pic>
      <p:sp>
        <p:nvSpPr>
          <p:cNvPr id="45065" name="Text Box 8"/>
          <p:cNvSpPr txBox="1"/>
          <p:nvPr/>
        </p:nvSpPr>
        <p:spPr>
          <a:xfrm>
            <a:off x="342900" y="5092700"/>
            <a:ext cx="36449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、注入埋层连接区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5066" name="Picture 9" descr="照片xxx1 595"/>
          <p:cNvPicPr>
            <a:picLocks noGrp="1" noRot="1" noChangeAspect="1"/>
          </p:cNvPicPr>
          <p:nvPr>
            <p:ph sz="quarter" idx="4"/>
          </p:nvPr>
        </p:nvPicPr>
        <p:blipFill>
          <a:blip r:embed="rId1"/>
          <a:srcRect l="31229" t="46317" r="33134" b="46974"/>
          <a:stretch>
            <a:fillRect/>
          </a:stretch>
        </p:blipFill>
        <p:spPr>
          <a:xfrm>
            <a:off x="4397375" y="1231900"/>
            <a:ext cx="3946525" cy="990600"/>
          </a:xfrm>
          <a:ln/>
        </p:spPr>
      </p:pic>
      <p:sp>
        <p:nvSpPr>
          <p:cNvPr id="45067" name="Text Box 10"/>
          <p:cNvSpPr txBox="1"/>
          <p:nvPr/>
        </p:nvSpPr>
        <p:spPr>
          <a:xfrm>
            <a:off x="4394200" y="558800"/>
            <a:ext cx="40259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、在埋层上方制备基区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5068" name="Picture 11" descr="照片xxx1 595"/>
          <p:cNvPicPr>
            <a:picLocks noChangeAspect="1"/>
          </p:cNvPicPr>
          <p:nvPr/>
        </p:nvPicPr>
        <p:blipFill>
          <a:blip r:embed="rId3"/>
          <a:srcRect l="27071" t="73334" r="30302" b="20000"/>
          <a:stretch>
            <a:fillRect/>
          </a:stretch>
        </p:blipFill>
        <p:spPr>
          <a:xfrm>
            <a:off x="4486275" y="2870200"/>
            <a:ext cx="3765550" cy="784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9" name="Text Box 12"/>
          <p:cNvSpPr txBox="1"/>
          <p:nvPr/>
        </p:nvSpPr>
        <p:spPr>
          <a:xfrm>
            <a:off x="4432300" y="2209800"/>
            <a:ext cx="41021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、在基区中扩散发射区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5070" name="Text Box 13"/>
          <p:cNvSpPr txBox="1"/>
          <p:nvPr/>
        </p:nvSpPr>
        <p:spPr>
          <a:xfrm>
            <a:off x="4483100" y="3657600"/>
            <a:ext cx="38354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、形成金属接触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5071" name="Picture 14" descr="照片xxx1 596"/>
          <p:cNvPicPr>
            <a:picLocks noChangeAspect="1"/>
          </p:cNvPicPr>
          <p:nvPr/>
        </p:nvPicPr>
        <p:blipFill>
          <a:blip r:embed="rId4"/>
          <a:srcRect l="28687" t="23940" r="29495" b="67575"/>
          <a:stretch>
            <a:fillRect/>
          </a:stretch>
        </p:blipFill>
        <p:spPr>
          <a:xfrm>
            <a:off x="4511675" y="4254500"/>
            <a:ext cx="3663950" cy="990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72" name="Text Box 15"/>
          <p:cNvSpPr txBox="1"/>
          <p:nvPr/>
        </p:nvSpPr>
        <p:spPr>
          <a:xfrm>
            <a:off x="4533900" y="5308600"/>
            <a:ext cx="33147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纵向</a:t>
            </a:r>
            <a:r>
              <a:rPr lang="en-US" altLang="zh-CN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NPN</a:t>
            </a:r>
            <a:r>
              <a:rPr lang="zh-CN" altLang="en-US" sz="2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管的顶视图</a:t>
            </a:r>
            <a:endParaRPr lang="zh-CN" altLang="en-US" sz="2800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5073" name="Picture 16" descr="照片xxx1 596"/>
          <p:cNvPicPr>
            <a:picLocks noChangeAspect="1"/>
          </p:cNvPicPr>
          <p:nvPr/>
        </p:nvPicPr>
        <p:blipFill>
          <a:blip r:embed="rId5"/>
          <a:srcRect l="35959" t="40607" r="40808" b="50000"/>
          <a:stretch>
            <a:fillRect/>
          </a:stretch>
        </p:blipFill>
        <p:spPr>
          <a:xfrm>
            <a:off x="5438775" y="5778500"/>
            <a:ext cx="1657350" cy="893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74" name="标题 1"/>
          <p:cNvSpPr>
            <a:spLocks noGrp="1" noRot="1"/>
          </p:cNvSpPr>
          <p:nvPr>
            <p:ph type="title" sz="quarter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45075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7.4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双极晶体管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76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纵向双极晶体管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页脚占位符 6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46082" name="灯片编号占位符 7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46083" name="Rectangle 2"/>
          <p:cNvSpPr>
            <a:spLocks noGrp="1" noRot="1"/>
          </p:cNvSpPr>
          <p:nvPr>
            <p:ph type="body" sz="half" idx="4294967295"/>
          </p:nvPr>
        </p:nvSpPr>
        <p:spPr>
          <a:xfrm>
            <a:off x="0" y="1905000"/>
            <a:ext cx="3810000" cy="609600"/>
          </a:xfrm>
          <a:ln/>
        </p:spPr>
        <p:txBody>
          <a:bodyPr vert="horz" wrap="square" lIns="91440" tIns="45720" rIns="91440" bIns="45720" anchor="t" anchorCtr="0"/>
          <a:lstStyle>
            <a:lvl1pPr lvl="0">
              <a:buClr>
                <a:schemeClr val="hlink"/>
              </a:buClr>
              <a:buSzPct val="70000"/>
              <a:buFont typeface="Wingdings" panose="05000000000000000000" pitchFamily="2" charset="2"/>
              <a:defRPr sz="2800"/>
            </a:lvl1pPr>
            <a:lvl2pPr lvl="1">
              <a:buClr>
                <a:schemeClr val="accent2"/>
              </a:buClr>
              <a:buSzPct val="85000"/>
              <a:buFont typeface="Wingdings" panose="05000000000000000000" pitchFamily="2" charset="2"/>
              <a:defRPr sz="2400"/>
            </a:lvl2pPr>
            <a:lvl3pPr lvl="2">
              <a:buClr>
                <a:schemeClr val="hlink"/>
              </a:buClr>
              <a:buSzPct val="80000"/>
              <a:buFont typeface="Wingdings" panose="05000000000000000000" pitchFamily="2" charset="2"/>
              <a:defRPr sz="2000"/>
            </a:lvl3pPr>
            <a:lvl4pPr lvl="3">
              <a:buClr>
                <a:schemeClr val="accent2"/>
              </a:buClr>
              <a:buSzPct val="90000"/>
              <a:buFont typeface="Wingdings" panose="05000000000000000000" pitchFamily="2" charset="2"/>
              <a:defRPr sz="1800"/>
            </a:lvl4pPr>
            <a:lvl5pPr lvl="4">
              <a:buClr>
                <a:schemeClr val="hlink"/>
              </a:buClr>
              <a:buSzPct val="85000"/>
              <a:buFont typeface="Wingdings" panose="05000000000000000000" pitchFamily="2" charset="2"/>
              <a:defRPr sz="1800"/>
            </a:lvl5pPr>
          </a:lstStyle>
          <a:p>
            <a:pPr lvl="0" eaLnBrk="1" hangingPunct="1"/>
            <a:r>
              <a:rPr lang="en-US" altLang="zh-CN" sz="2800" dirty="0"/>
              <a:t>NPN</a:t>
            </a:r>
            <a:r>
              <a:rPr lang="zh-CN" altLang="en-US" sz="2800" dirty="0"/>
              <a:t>管的寄生效应</a:t>
            </a:r>
            <a:endParaRPr lang="zh-CN" altLang="en-US" sz="2800" dirty="0"/>
          </a:p>
        </p:txBody>
      </p:sp>
      <p:sp>
        <p:nvSpPr>
          <p:cNvPr id="46084" name="Text Box 4"/>
          <p:cNvSpPr txBox="1"/>
          <p:nvPr/>
        </p:nvSpPr>
        <p:spPr>
          <a:xfrm>
            <a:off x="457200" y="3987800"/>
            <a:ext cx="33655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器件的工作区域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085" name="Text Box 5"/>
          <p:cNvSpPr txBox="1"/>
          <p:nvPr/>
        </p:nvSpPr>
        <p:spPr>
          <a:xfrm>
            <a:off x="466725" y="4464050"/>
            <a:ext cx="3765550" cy="1800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基区超过了真正所需要的区域，产生了严重的寄生电阻，并串联到表面的接触层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086" name="Text Box 6"/>
          <p:cNvSpPr txBox="1"/>
          <p:nvPr/>
        </p:nvSpPr>
        <p:spPr>
          <a:xfrm>
            <a:off x="4572000" y="1790700"/>
            <a:ext cx="3771900" cy="22272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集电区也超出了边界，导致集电区串联电阻，集电区和衬底之间存在一个很大的寄生电容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6087" name="Text Box 7"/>
          <p:cNvSpPr txBox="1"/>
          <p:nvPr/>
        </p:nvSpPr>
        <p:spPr>
          <a:xfrm>
            <a:off x="4648200" y="4140200"/>
            <a:ext cx="381000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所有的寄生参数中最突出的是</a:t>
            </a:r>
            <a:r>
              <a:rPr lang="zh-CN" altLang="en-US" sz="28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基区电阻和集电区电容</a:t>
            </a:r>
            <a:endParaRPr lang="zh-CN" altLang="en-US" sz="2800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6088" name="Picture 10"/>
          <p:cNvPicPr>
            <a:picLocks noGrp="1" noRot="1" noChangeAspect="1"/>
          </p:cNvPicPr>
          <p:nvPr>
            <p:ph sz="half" idx="1"/>
          </p:nvPr>
        </p:nvPicPr>
        <p:blipFill>
          <a:blip r:embed="rId1"/>
          <a:srcRect l="7539" r="6984"/>
          <a:stretch>
            <a:fillRect/>
          </a:stretch>
        </p:blipFill>
        <p:spPr>
          <a:xfrm>
            <a:off x="323850" y="2565400"/>
            <a:ext cx="3960813" cy="1404938"/>
          </a:xfrm>
          <a:ln/>
        </p:spPr>
      </p:pic>
      <p:sp>
        <p:nvSpPr>
          <p:cNvPr id="46089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7.4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双极晶体管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90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纵向双极晶体管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47106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47107" name="Rectangle 3"/>
          <p:cNvSpPr>
            <a:spLocks noGrp="1" noRot="1"/>
          </p:cNvSpPr>
          <p:nvPr>
            <p:ph idx="1"/>
          </p:nvPr>
        </p:nvSpPr>
        <p:spPr>
          <a:xfrm>
            <a:off x="304800" y="1981200"/>
            <a:ext cx="8540750" cy="235585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zh-CN" altLang="en-US" dirty="0"/>
              <a:t>制造横向</a:t>
            </a:r>
            <a:r>
              <a:rPr lang="en-US" altLang="zh-CN" dirty="0"/>
              <a:t>PNP</a:t>
            </a:r>
            <a:r>
              <a:rPr lang="zh-CN" altLang="en-US" dirty="0"/>
              <a:t>管的原因</a:t>
            </a:r>
            <a:endParaRPr lang="zh-CN" altLang="en-US" dirty="0"/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dirty="0"/>
              <a:t>   </a:t>
            </a:r>
            <a:r>
              <a:rPr lang="zh-CN" altLang="en-US" sz="2400" dirty="0"/>
              <a:t>基于</a:t>
            </a:r>
            <a:r>
              <a:rPr lang="en-US" altLang="zh-CN" sz="2400" dirty="0"/>
              <a:t>BiCMOS</a:t>
            </a:r>
            <a:r>
              <a:rPr lang="zh-CN" altLang="en-US" sz="2400" dirty="0"/>
              <a:t>工艺制备纵向</a:t>
            </a:r>
            <a:r>
              <a:rPr lang="en-US" altLang="zh-CN" sz="2400" dirty="0"/>
              <a:t>PNP</a:t>
            </a:r>
            <a:r>
              <a:rPr lang="zh-CN" altLang="en-US" sz="2400" dirty="0"/>
              <a:t>时，需要额外的一层来隔离底部的集电区</a:t>
            </a:r>
            <a:r>
              <a:rPr lang="en-US" altLang="zh-CN" sz="2400" dirty="0"/>
              <a:t>,</a:t>
            </a:r>
            <a:r>
              <a:rPr lang="zh-CN" altLang="en-US" sz="2400" dirty="0"/>
              <a:t>使工艺成本提高。（用</a:t>
            </a:r>
            <a:r>
              <a:rPr lang="en-US" altLang="zh-CN" sz="2400" dirty="0"/>
              <a:t>BiCMOS</a:t>
            </a:r>
            <a:r>
              <a:rPr lang="zh-CN" altLang="en-US" sz="2400" dirty="0"/>
              <a:t>工艺制备纵向</a:t>
            </a:r>
            <a:r>
              <a:rPr lang="en-US" altLang="zh-CN" sz="2400" dirty="0"/>
              <a:t>NPN</a:t>
            </a:r>
            <a:r>
              <a:rPr lang="zh-CN" altLang="en-US" sz="2400" dirty="0"/>
              <a:t>管时不需要隔离层。）因此在大多数</a:t>
            </a:r>
            <a:r>
              <a:rPr lang="en-US" altLang="zh-CN" sz="2400" dirty="0"/>
              <a:t>BiCMOS</a:t>
            </a:r>
            <a:r>
              <a:rPr lang="zh-CN" altLang="en-US" sz="2400" dirty="0"/>
              <a:t>工艺中，一般会使用成本低的横向</a:t>
            </a:r>
            <a:r>
              <a:rPr lang="en-US" altLang="zh-CN" sz="2400" dirty="0"/>
              <a:t>PNP</a:t>
            </a:r>
            <a:r>
              <a:rPr lang="zh-CN" altLang="en-US" sz="2400" dirty="0"/>
              <a:t>管。</a:t>
            </a:r>
            <a:endParaRPr lang="zh-CN" altLang="en-US" sz="2400" dirty="0"/>
          </a:p>
        </p:txBody>
      </p:sp>
      <p:grpSp>
        <p:nvGrpSpPr>
          <p:cNvPr id="47108" name="Group 4"/>
          <p:cNvGrpSpPr/>
          <p:nvPr/>
        </p:nvGrpSpPr>
        <p:grpSpPr>
          <a:xfrm>
            <a:off x="1219200" y="4292600"/>
            <a:ext cx="3386138" cy="1420813"/>
            <a:chOff x="768" y="2704"/>
            <a:chExt cx="2133" cy="895"/>
          </a:xfrm>
        </p:grpSpPr>
        <p:pic>
          <p:nvPicPr>
            <p:cNvPr id="47109" name="Picture 5" descr="照片xxx1 598"/>
            <p:cNvPicPr>
              <a:picLocks noChangeAspect="1"/>
            </p:cNvPicPr>
            <p:nvPr/>
          </p:nvPicPr>
          <p:blipFill>
            <a:blip r:embed="rId1"/>
            <a:srcRect l="21457" t="38365" r="40355" b="54558"/>
            <a:stretch>
              <a:fillRect/>
            </a:stretch>
          </p:blipFill>
          <p:spPr>
            <a:xfrm>
              <a:off x="768" y="2704"/>
              <a:ext cx="2133" cy="52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7110" name="Text Box 6"/>
            <p:cNvSpPr txBox="1"/>
            <p:nvPr/>
          </p:nvSpPr>
          <p:spPr>
            <a:xfrm>
              <a:off x="1184" y="3272"/>
              <a:ext cx="115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横向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PNP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管</a:t>
              </a:r>
              <a:endPara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38919" name="Group 7"/>
          <p:cNvGrpSpPr/>
          <p:nvPr/>
        </p:nvGrpSpPr>
        <p:grpSpPr>
          <a:xfrm>
            <a:off x="4533900" y="4216400"/>
            <a:ext cx="4432300" cy="1636713"/>
            <a:chOff x="2856" y="2656"/>
            <a:chExt cx="2792" cy="1031"/>
          </a:xfrm>
        </p:grpSpPr>
        <p:pic>
          <p:nvPicPr>
            <p:cNvPr id="47112" name="Picture 8" descr="照片xxx1 598"/>
            <p:cNvPicPr>
              <a:picLocks noChangeAspect="1"/>
            </p:cNvPicPr>
            <p:nvPr/>
          </p:nvPicPr>
          <p:blipFill>
            <a:blip r:embed="rId2"/>
            <a:srcRect l="20126" t="55975" r="37114" b="35849"/>
            <a:stretch>
              <a:fillRect/>
            </a:stretch>
          </p:blipFill>
          <p:spPr>
            <a:xfrm>
              <a:off x="3192" y="2656"/>
              <a:ext cx="2365" cy="6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7113" name="Text Box 9"/>
            <p:cNvSpPr txBox="1"/>
            <p:nvPr/>
          </p:nvSpPr>
          <p:spPr>
            <a:xfrm>
              <a:off x="2856" y="3360"/>
              <a:ext cx="279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共用了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P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型区的两个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PNP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管</a:t>
              </a:r>
              <a:endPara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38922" name="Group 10"/>
          <p:cNvGrpSpPr/>
          <p:nvPr/>
        </p:nvGrpSpPr>
        <p:grpSpPr>
          <a:xfrm>
            <a:off x="6443663" y="404813"/>
            <a:ext cx="2997200" cy="1992312"/>
            <a:chOff x="3656" y="184"/>
            <a:chExt cx="1888" cy="1255"/>
          </a:xfrm>
        </p:grpSpPr>
        <p:pic>
          <p:nvPicPr>
            <p:cNvPr id="47115" name="Picture 11" descr="照片xxx1 599"/>
            <p:cNvPicPr>
              <a:picLocks noChangeAspect="1"/>
            </p:cNvPicPr>
            <p:nvPr/>
          </p:nvPicPr>
          <p:blipFill>
            <a:blip r:embed="rId3"/>
            <a:srcRect l="20598" t="20459" r="46486" b="57411"/>
            <a:stretch>
              <a:fillRect/>
            </a:stretch>
          </p:blipFill>
          <p:spPr>
            <a:xfrm>
              <a:off x="3979" y="184"/>
              <a:ext cx="946" cy="84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7116" name="Text Box 12"/>
            <p:cNvSpPr txBox="1"/>
            <p:nvPr/>
          </p:nvSpPr>
          <p:spPr>
            <a:xfrm>
              <a:off x="3656" y="1112"/>
              <a:ext cx="188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  <a:buSzTx/>
              </a:pP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横向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PNP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环状版图</a:t>
              </a:r>
              <a:endPara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7117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7.2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双极晶体管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8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横向双极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(PNP)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晶体管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48130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graphicFrame>
        <p:nvGraphicFramePr>
          <p:cNvPr id="4813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84438" y="2205038"/>
          <a:ext cx="4321175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6976745" imgH="6276340" progId="Visio.Drawing.11">
                  <p:embed/>
                </p:oleObj>
              </mc:Choice>
              <mc:Fallback>
                <p:oleObj name="" r:id="rId1" imgW="6976745" imgH="6276340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4438" y="2205038"/>
                        <a:ext cx="4321175" cy="38862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Text Box 7"/>
          <p:cNvSpPr txBox="1"/>
          <p:nvPr/>
        </p:nvSpPr>
        <p:spPr>
          <a:xfrm>
            <a:off x="611188" y="1628775"/>
            <a:ext cx="4681537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BiCMOS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工艺中的双极晶体管</a:t>
            </a:r>
            <a:endParaRPr lang="zh-CN" altLang="en-US" sz="2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3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48134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7.4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双极晶体管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5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横向双极</a:t>
            </a: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(PNP)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晶体管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90850" y="6338888"/>
            <a:ext cx="2895600" cy="476250"/>
          </a:xfrm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pic>
        <p:nvPicPr>
          <p:cNvPr id="49155" name="Picture 4" descr="照片xxx1 602"/>
          <p:cNvPicPr>
            <a:picLocks noChangeAspect="1"/>
          </p:cNvPicPr>
          <p:nvPr/>
        </p:nvPicPr>
        <p:blipFill>
          <a:blip r:embed="rId1"/>
          <a:srcRect l="43709" t="23488" r="30707" b="54088"/>
          <a:stretch>
            <a:fillRect/>
          </a:stretch>
        </p:blipFill>
        <p:spPr>
          <a:xfrm>
            <a:off x="1331913" y="2565400"/>
            <a:ext cx="2627312" cy="172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6" name="AutoShape 6"/>
          <p:cNvSpPr/>
          <p:nvPr/>
        </p:nvSpPr>
        <p:spPr>
          <a:xfrm>
            <a:off x="4140200" y="3357563"/>
            <a:ext cx="427038" cy="379412"/>
          </a:xfrm>
          <a:prstGeom prst="rightArrow">
            <a:avLst>
              <a:gd name="adj1" fmla="val 50000"/>
              <a:gd name="adj2" fmla="val 2813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SzTx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7" name="Text Box 7"/>
          <p:cNvSpPr txBox="1"/>
          <p:nvPr/>
        </p:nvSpPr>
        <p:spPr>
          <a:xfrm>
            <a:off x="179388" y="4652963"/>
            <a:ext cx="7561262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利用跟踪二极管</a:t>
            </a: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D1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测量</a:t>
            </a: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R1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上的电压（</a:t>
            </a:r>
            <a:r>
              <a:rPr lang="en-US" altLang="zh-CN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R1=R2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9158" name="AutoShape 8"/>
          <p:cNvSpPr/>
          <p:nvPr/>
        </p:nvSpPr>
        <p:spPr>
          <a:xfrm>
            <a:off x="7405688" y="3563938"/>
            <a:ext cx="1028700" cy="1765300"/>
          </a:xfrm>
          <a:prstGeom prst="curvedLeftArrow">
            <a:avLst>
              <a:gd name="adj1" fmla="val 34320"/>
              <a:gd name="adj2" fmla="val 68641"/>
              <a:gd name="adj3" fmla="val 3332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SzTx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9" name="Text Box 10"/>
          <p:cNvSpPr txBox="1"/>
          <p:nvPr/>
        </p:nvSpPr>
        <p:spPr>
          <a:xfrm>
            <a:off x="4318000" y="5219700"/>
            <a:ext cx="455930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左图：省略集电极构成跟踪二极管但与双极晶体管并不完全匹配，最好采用双极晶体管</a:t>
            </a:r>
            <a:endParaRPr lang="zh-CN" altLang="en-US" sz="24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9160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36838"/>
            <a:ext cx="2628900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61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9225"/>
            <a:ext cx="4249738" cy="566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62" name="Text Box 13"/>
          <p:cNvSpPr txBox="1"/>
          <p:nvPr/>
        </p:nvSpPr>
        <p:spPr>
          <a:xfrm>
            <a:off x="0" y="4437063"/>
            <a:ext cx="5400675" cy="3667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在不影响原来电路的前提下测量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R2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两端的电压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3" name="Rectangle 2"/>
          <p:cNvSpPr txBox="1">
            <a:spLocks noRot="1"/>
          </p:cNvSpPr>
          <p:nvPr/>
        </p:nvSpPr>
        <p:spPr>
          <a:xfrm>
            <a:off x="296863" y="485775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7.5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二极管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64" name="内容占位符 2"/>
          <p:cNvSpPr txBox="1"/>
          <p:nvPr/>
        </p:nvSpPr>
        <p:spPr>
          <a:xfrm>
            <a:off x="388938" y="1366838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MOS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管构造二极管的应用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50178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50179" name="Rectangle 2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0180" name="Rectangle 3"/>
          <p:cNvSpPr>
            <a:spLocks noGrp="1" noRot="1"/>
          </p:cNvSpPr>
          <p:nvPr>
            <p:ph type="body" sz="half" idx="1"/>
          </p:nvPr>
        </p:nvSpPr>
        <p:spPr>
          <a:xfrm>
            <a:off x="685800" y="1676400"/>
            <a:ext cx="7772400" cy="20193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800" dirty="0"/>
              <a:t>ESD</a:t>
            </a:r>
            <a:r>
              <a:rPr lang="zh-CN" altLang="en-US" sz="2800" dirty="0"/>
              <a:t>（</a:t>
            </a:r>
            <a:r>
              <a:rPr lang="en-US" altLang="zh-CN" sz="2800" dirty="0"/>
              <a:t>Electro-static discharge </a:t>
            </a:r>
            <a:r>
              <a:rPr lang="zh-CN" altLang="en-US" sz="2800" dirty="0"/>
              <a:t>）保护</a:t>
            </a:r>
            <a:endParaRPr lang="zh-CN" altLang="en-US" sz="2800" dirty="0"/>
          </a:p>
        </p:txBody>
      </p:sp>
      <p:pic>
        <p:nvPicPr>
          <p:cNvPr id="50181" name="Picture 4" descr="照片xxx1 605"/>
          <p:cNvPicPr>
            <a:picLocks noGrp="1" noRot="1" noChangeAspect="1"/>
          </p:cNvPicPr>
          <p:nvPr>
            <p:ph sz="half" idx="2"/>
          </p:nvPr>
        </p:nvPicPr>
        <p:blipFill>
          <a:blip r:embed="rId1"/>
          <a:srcRect l="25943" t="60861" r="25471" b="9435"/>
          <a:stretch>
            <a:fillRect/>
          </a:stretch>
        </p:blipFill>
        <p:spPr>
          <a:xfrm>
            <a:off x="574675" y="2159000"/>
            <a:ext cx="3844925" cy="1763713"/>
          </a:xfrm>
          <a:ln/>
        </p:spPr>
      </p:pic>
      <p:pic>
        <p:nvPicPr>
          <p:cNvPr id="50182" name="Picture 5" descr="照片xxx1 606"/>
          <p:cNvPicPr>
            <a:picLocks noChangeAspect="1"/>
          </p:cNvPicPr>
          <p:nvPr/>
        </p:nvPicPr>
        <p:blipFill>
          <a:blip r:embed="rId2"/>
          <a:srcRect l="35228" t="15454" r="21591" b="61212"/>
          <a:stretch>
            <a:fillRect/>
          </a:stretch>
        </p:blipFill>
        <p:spPr>
          <a:xfrm>
            <a:off x="5181600" y="2235200"/>
            <a:ext cx="3771900" cy="1528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3" name="AutoShape 6"/>
          <p:cNvSpPr/>
          <p:nvPr/>
        </p:nvSpPr>
        <p:spPr>
          <a:xfrm>
            <a:off x="4610100" y="2781300"/>
            <a:ext cx="469900" cy="444500"/>
          </a:xfrm>
          <a:prstGeom prst="rightArrow">
            <a:avLst>
              <a:gd name="adj1" fmla="val 50000"/>
              <a:gd name="adj2" fmla="val 2642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>
              <a:buSzTx/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6087" name="Group 7"/>
          <p:cNvGrpSpPr/>
          <p:nvPr/>
        </p:nvGrpSpPr>
        <p:grpSpPr>
          <a:xfrm>
            <a:off x="0" y="4000500"/>
            <a:ext cx="5041900" cy="2705100"/>
            <a:chOff x="0" y="2520"/>
            <a:chExt cx="3176" cy="1704"/>
          </a:xfrm>
        </p:grpSpPr>
        <p:sp>
          <p:nvSpPr>
            <p:cNvPr id="50185" name="Text Box 8"/>
            <p:cNvSpPr txBox="1"/>
            <p:nvPr/>
          </p:nvSpPr>
          <p:spPr>
            <a:xfrm>
              <a:off x="0" y="2520"/>
              <a:ext cx="317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衬底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ESD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二极管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衬底二极管）</a:t>
              </a:r>
              <a:endPara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pic>
          <p:nvPicPr>
            <p:cNvPr id="50186" name="Picture 9" descr="照片xxx1 607"/>
            <p:cNvPicPr>
              <a:picLocks noChangeAspect="1"/>
            </p:cNvPicPr>
            <p:nvPr/>
          </p:nvPicPr>
          <p:blipFill>
            <a:blip r:embed="rId3"/>
            <a:srcRect l="32500" t="69394" r="20909" b="14848"/>
            <a:stretch>
              <a:fillRect/>
            </a:stretch>
          </p:blipFill>
          <p:spPr>
            <a:xfrm>
              <a:off x="424" y="2808"/>
              <a:ext cx="1640" cy="41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0187" name="Picture 10" descr="照片xxx1 607"/>
            <p:cNvPicPr>
              <a:picLocks noChangeAspect="1"/>
            </p:cNvPicPr>
            <p:nvPr/>
          </p:nvPicPr>
          <p:blipFill>
            <a:blip r:embed="rId4"/>
            <a:srcRect l="49091" t="48485" r="37727" b="38182"/>
            <a:stretch>
              <a:fillRect/>
            </a:stretch>
          </p:blipFill>
          <p:spPr>
            <a:xfrm>
              <a:off x="896" y="3464"/>
              <a:ext cx="560" cy="4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0188" name="AutoShape 11"/>
            <p:cNvSpPr/>
            <p:nvPr/>
          </p:nvSpPr>
          <p:spPr>
            <a:xfrm>
              <a:off x="1088" y="3224"/>
              <a:ext cx="168" cy="240"/>
            </a:xfrm>
            <a:prstGeom prst="downArrow">
              <a:avLst>
                <a:gd name="adj1" fmla="val 50000"/>
                <a:gd name="adj2" fmla="val 3570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SzTx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189" name="Text Box 12"/>
            <p:cNvSpPr txBox="1"/>
            <p:nvPr/>
          </p:nvSpPr>
          <p:spPr>
            <a:xfrm>
              <a:off x="208" y="3897"/>
              <a:ext cx="284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>
                <a:spcBef>
                  <a:spcPct val="50000"/>
                </a:spcBef>
                <a:buSzTx/>
              </a:pP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环形结构使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PN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结面宽度最大</a:t>
              </a:r>
              <a:endPara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6093" name="Group 13"/>
          <p:cNvGrpSpPr/>
          <p:nvPr/>
        </p:nvGrpSpPr>
        <p:grpSpPr>
          <a:xfrm>
            <a:off x="2484438" y="3716338"/>
            <a:ext cx="6413500" cy="1549400"/>
            <a:chOff x="1616" y="2384"/>
            <a:chExt cx="4040" cy="976"/>
          </a:xfrm>
        </p:grpSpPr>
        <p:sp>
          <p:nvSpPr>
            <p:cNvPr id="50191" name="Text Box 14"/>
            <p:cNvSpPr txBox="1"/>
            <p:nvPr/>
          </p:nvSpPr>
          <p:spPr>
            <a:xfrm>
              <a:off x="3056" y="2384"/>
              <a:ext cx="2600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N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阱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ESD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二极管（阱二极管）</a:t>
              </a:r>
              <a:endPara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pic>
          <p:nvPicPr>
            <p:cNvPr id="50192" name="Picture 15" descr="照片xxx1 608"/>
            <p:cNvPicPr>
              <a:picLocks noChangeAspect="1"/>
            </p:cNvPicPr>
            <p:nvPr/>
          </p:nvPicPr>
          <p:blipFill>
            <a:blip r:embed="rId5"/>
            <a:srcRect l="36818" t="67273" r="11818" b="13637"/>
            <a:stretch>
              <a:fillRect/>
            </a:stretch>
          </p:blipFill>
          <p:spPr>
            <a:xfrm>
              <a:off x="3576" y="2760"/>
              <a:ext cx="1808" cy="50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0193" name="AutoShape 16"/>
            <p:cNvSpPr/>
            <p:nvPr/>
          </p:nvSpPr>
          <p:spPr>
            <a:xfrm rot="-1224570" flipV="1">
              <a:off x="1616" y="3272"/>
              <a:ext cx="1936" cy="88"/>
            </a:xfrm>
            <a:prstGeom prst="leftArrow">
              <a:avLst>
                <a:gd name="adj1" fmla="val 50000"/>
                <a:gd name="adj2" fmla="val 550000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>
                <a:buSzTx/>
              </a:pPr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0194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7.5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二极管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95" name="内容占位符 2"/>
          <p:cNvSpPr txBox="1"/>
          <p:nvPr/>
        </p:nvSpPr>
        <p:spPr>
          <a:xfrm>
            <a:off x="333375" y="117316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MOS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管构造二极管的应用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51203" name="Rectangle 3"/>
          <p:cNvSpPr>
            <a:spLocks noGrp="1" noRot="1"/>
          </p:cNvSpPr>
          <p:nvPr>
            <p:ph idx="1"/>
          </p:nvPr>
        </p:nvSpPr>
        <p:spPr>
          <a:xfrm>
            <a:off x="304800" y="1981200"/>
            <a:ext cx="2470150" cy="600075"/>
          </a:xfrm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sz="2800" dirty="0"/>
              <a:t>圆形版图</a:t>
            </a:r>
            <a:endParaRPr lang="zh-CN" altLang="en-US" sz="2800" dirty="0"/>
          </a:p>
        </p:txBody>
      </p:sp>
      <p:pic>
        <p:nvPicPr>
          <p:cNvPr id="51204" name="Picture 4" descr="照片xxx1 609"/>
          <p:cNvPicPr>
            <a:picLocks noGrp="1" noRot="1" noChangeAspect="1"/>
          </p:cNvPicPr>
          <p:nvPr>
            <p:ph idx="1"/>
          </p:nvPr>
        </p:nvPicPr>
        <p:blipFill>
          <a:blip r:embed="rId1"/>
          <a:srcRect l="50000" t="65334" r="35333" b="18668"/>
          <a:stretch>
            <a:fillRect/>
          </a:stretch>
        </p:blipFill>
        <p:spPr>
          <a:xfrm>
            <a:off x="1044575" y="2846388"/>
            <a:ext cx="1590675" cy="1098550"/>
          </a:xfrm>
          <a:ln/>
        </p:spPr>
      </p:pic>
      <p:sp>
        <p:nvSpPr>
          <p:cNvPr id="51205" name="Text Box 5"/>
          <p:cNvSpPr txBox="1"/>
          <p:nvPr/>
        </p:nvSpPr>
        <p:spPr>
          <a:xfrm>
            <a:off x="3390900" y="2362200"/>
            <a:ext cx="4368800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特点：无拐角，防止电荷集中导致高压高电流破坏二极管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06" name="Rectangle 6"/>
          <p:cNvSpPr/>
          <p:nvPr/>
        </p:nvSpPr>
        <p:spPr>
          <a:xfrm>
            <a:off x="685800" y="4178300"/>
            <a:ext cx="3289300" cy="6477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3200" dirty="0">
                <a:latin typeface="Arial" panose="020B0604020202020204" pitchFamily="34" charset="0"/>
                <a:ea typeface="宋体" panose="02010600030101010101" pitchFamily="2" charset="-122"/>
              </a:rPr>
              <a:t>梳状结构版图</a:t>
            </a:r>
            <a:endParaRPr lang="zh-CN" altLang="en-US" sz="3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07" name="Picture 7" descr="照片xxx1 610"/>
          <p:cNvPicPr>
            <a:picLocks noChangeAspect="1"/>
          </p:cNvPicPr>
          <p:nvPr/>
        </p:nvPicPr>
        <p:blipFill>
          <a:blip r:embed="rId2"/>
          <a:srcRect l="43925" t="44797" r="21799" b="33434"/>
          <a:stretch>
            <a:fillRect/>
          </a:stretch>
        </p:blipFill>
        <p:spPr>
          <a:xfrm>
            <a:off x="4724400" y="4271963"/>
            <a:ext cx="2884488" cy="137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8" name="Text Box 8"/>
          <p:cNvSpPr txBox="1"/>
          <p:nvPr/>
        </p:nvSpPr>
        <p:spPr>
          <a:xfrm>
            <a:off x="546100" y="5003800"/>
            <a:ext cx="3327400" cy="9461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特点：降低电阻，易控制，更紧凑</a:t>
            </a:r>
            <a:endParaRPr lang="zh-CN" altLang="en-US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209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51210" name="Rectangle 2"/>
          <p:cNvSpPr txBox="1">
            <a:spLocks noRot="1"/>
          </p:cNvSpPr>
          <p:nvPr/>
        </p:nvSpPr>
        <p:spPr>
          <a:xfrm>
            <a:off x="296863" y="485775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7.5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二极管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1" name="内容占位符 2"/>
          <p:cNvSpPr txBox="1"/>
          <p:nvPr/>
        </p:nvSpPr>
        <p:spPr>
          <a:xfrm>
            <a:off x="388938" y="1366838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二极管特殊版图结构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9218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9219" name="Rectangle 3"/>
          <p:cNvSpPr>
            <a:spLocks noGrp="1" noRot="1"/>
          </p:cNvSpPr>
          <p:nvPr>
            <p:ph sz="half" idx="1"/>
          </p:nvPr>
        </p:nvSpPr>
        <p:spPr>
          <a:xfrm>
            <a:off x="342900" y="1930400"/>
            <a:ext cx="3810000" cy="41910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dirty="0"/>
              <a:t>平板电容</a:t>
            </a:r>
            <a:endParaRPr lang="zh-CN" altLang="en-US" dirty="0"/>
          </a:p>
        </p:txBody>
      </p:sp>
      <p:sp>
        <p:nvSpPr>
          <p:cNvPr id="9220" name="Rectangle 4"/>
          <p:cNvSpPr>
            <a:spLocks noGrp="1" noRot="1"/>
          </p:cNvSpPr>
          <p:nvPr>
            <p:ph sz="half" idx="2"/>
          </p:nvPr>
        </p:nvSpPr>
        <p:spPr>
          <a:xfrm>
            <a:off x="4659313" y="1981200"/>
            <a:ext cx="4186237" cy="38862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endParaRPr lang="en-US" altLang="zh-CN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800" dirty="0"/>
          </a:p>
        </p:txBody>
      </p:sp>
      <p:graphicFrame>
        <p:nvGraphicFramePr>
          <p:cNvPr id="9221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673100" y="2959100"/>
          <a:ext cx="30099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989965" imgH="660400" progId="Equation.DSMT4">
                  <p:embed/>
                </p:oleObj>
              </mc:Choice>
              <mc:Fallback>
                <p:oleObj name="" r:id="rId1" imgW="989965" imgH="6604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3100" y="2959100"/>
                        <a:ext cx="3009900" cy="20066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6"/>
          <p:cNvSpPr/>
          <p:nvPr/>
        </p:nvSpPr>
        <p:spPr>
          <a:xfrm>
            <a:off x="4368800" y="2451100"/>
            <a:ext cx="4241800" cy="23368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l 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latin typeface="Arial" panose="020B0604020202020204" pitchFamily="34" charset="0"/>
                <a:ea typeface="宋体" panose="02010600030101010101" pitchFamily="2" charset="-122"/>
              </a:rPr>
              <a:t>w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为电容器长和宽</a:t>
            </a:r>
            <a:endParaRPr lang="zh-CN" altLang="en-US" sz="28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Ｃ</a:t>
            </a:r>
            <a:r>
              <a:rPr lang="zh-CN" altLang="en-US" sz="2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１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由电介质的厚度以及介电常数决定，Ｃ</a:t>
            </a:r>
            <a:r>
              <a:rPr lang="zh-CN" altLang="en-US" sz="2800" baseline="-25000" dirty="0">
                <a:latin typeface="Arial" panose="020B0604020202020204" pitchFamily="34" charset="0"/>
                <a:ea typeface="宋体" panose="02010600030101010101" pitchFamily="2" charset="-122"/>
              </a:rPr>
              <a:t>１</a:t>
            </a:r>
            <a:r>
              <a:rPr lang="zh-CN" altLang="en-US" sz="2800" dirty="0">
                <a:latin typeface="Arial" panose="020B0604020202020204" pitchFamily="34" charset="0"/>
                <a:ea typeface="宋体" panose="02010600030101010101" pitchFamily="2" charset="-122"/>
              </a:rPr>
              <a:t>的单位通常是每平方微米飞法</a:t>
            </a:r>
            <a:endParaRPr lang="zh-CN" altLang="en-US" sz="2800" baseline="-25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3" name="Text Box 7"/>
          <p:cNvSpPr txBox="1"/>
          <p:nvPr/>
        </p:nvSpPr>
        <p:spPr>
          <a:xfrm>
            <a:off x="533400" y="5664200"/>
            <a:ext cx="60198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endParaRPr lang="zh-CN" altLang="zh-CN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4344" name="Group 8"/>
          <p:cNvGrpSpPr/>
          <p:nvPr/>
        </p:nvGrpSpPr>
        <p:grpSpPr>
          <a:xfrm>
            <a:off x="971550" y="4797425"/>
            <a:ext cx="6604000" cy="1344613"/>
            <a:chOff x="640" y="3152"/>
            <a:chExt cx="4160" cy="847"/>
          </a:xfrm>
        </p:grpSpPr>
        <p:sp>
          <p:nvSpPr>
            <p:cNvPr id="9225" name="Text Box 9"/>
            <p:cNvSpPr txBox="1"/>
            <p:nvPr/>
          </p:nvSpPr>
          <p:spPr>
            <a:xfrm>
              <a:off x="640" y="3152"/>
              <a:ext cx="416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考虑到德耳塔误差，实际的表面电容：</a:t>
              </a:r>
              <a:endPara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9226" name="Object 10"/>
            <p:cNvGraphicFramePr>
              <a:graphicFrameLocks noChangeAspect="1"/>
            </p:cNvGraphicFramePr>
            <p:nvPr/>
          </p:nvGraphicFramePr>
          <p:xfrm>
            <a:off x="1280" y="3608"/>
            <a:ext cx="3088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3" imgW="1803400" imgH="228600" progId="Equation.DSMT4">
                    <p:embed/>
                  </p:oleObj>
                </mc:Choice>
                <mc:Fallback>
                  <p:oleObj name="" r:id="rId3" imgW="1803400" imgH="228600" progId="Equation.DSMT4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80" y="3608"/>
                          <a:ext cx="3088" cy="39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27" name="Rectangle 2"/>
          <p:cNvSpPr>
            <a:spLocks noGrp="1" noRot="1"/>
          </p:cNvSpPr>
          <p:nvPr>
            <p:ph type="title"/>
          </p:nvPr>
        </p:nvSpPr>
        <p:spPr>
          <a:xfrm>
            <a:off x="301625" y="311150"/>
            <a:ext cx="8540750" cy="9477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7.1 </a:t>
            </a:r>
            <a:r>
              <a:rPr lang="zh-CN" altLang="en-US" dirty="0"/>
              <a:t>电容</a:t>
            </a:r>
            <a:endParaRPr lang="zh-CN" altLang="en-US" dirty="0"/>
          </a:p>
        </p:txBody>
      </p:sp>
      <p:sp>
        <p:nvSpPr>
          <p:cNvPr id="9228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电容值计算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页脚占位符 6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0242" name="灯片编号占位符 7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pic>
        <p:nvPicPr>
          <p:cNvPr id="10243" name="Picture 3" descr="照片xxx1 585"/>
          <p:cNvPicPr>
            <a:picLocks noGrp="1" noRot="1" noChangeAspect="1"/>
          </p:cNvPicPr>
          <p:nvPr>
            <p:ph sz="quarter" idx="1"/>
          </p:nvPr>
        </p:nvPicPr>
        <p:blipFill>
          <a:blip r:embed="rId1"/>
          <a:srcRect l="35582" t="20000" r="18317" b="55205"/>
          <a:stretch>
            <a:fillRect/>
          </a:stretch>
        </p:blipFill>
        <p:spPr>
          <a:xfrm>
            <a:off x="660400" y="2654300"/>
            <a:ext cx="3327400" cy="2495550"/>
          </a:xfrm>
          <a:ln/>
        </p:spPr>
      </p:pic>
      <p:sp>
        <p:nvSpPr>
          <p:cNvPr id="10244" name="Rectangle 4"/>
          <p:cNvSpPr>
            <a:spLocks noGrp="1" noRot="1"/>
          </p:cNvSpPr>
          <p:nvPr>
            <p:ph type="body" sz="half" idx="3"/>
          </p:nvPr>
        </p:nvSpPr>
        <p:spPr>
          <a:xfrm>
            <a:off x="838200" y="1612900"/>
            <a:ext cx="6692900" cy="18288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zh-CN" altLang="en-US" sz="2800" dirty="0"/>
              <a:t>边缘电容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/>
              <a:t>产生原因</a:t>
            </a:r>
            <a:r>
              <a:rPr lang="en-US" altLang="zh-CN" sz="2800" dirty="0"/>
              <a:t>:</a:t>
            </a:r>
            <a:r>
              <a:rPr lang="zh-CN" altLang="en-US" sz="2800" dirty="0"/>
              <a:t>电容器边缘对下极板的临近效应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en-US" altLang="zh-CN" sz="2800" dirty="0"/>
          </a:p>
        </p:txBody>
      </p:sp>
      <p:sp>
        <p:nvSpPr>
          <p:cNvPr id="10245" name="Text Box 5"/>
          <p:cNvSpPr txBox="1"/>
          <p:nvPr/>
        </p:nvSpPr>
        <p:spPr>
          <a:xfrm>
            <a:off x="4660900" y="2146300"/>
            <a:ext cx="39751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endParaRPr lang="zh-CN" altLang="zh-CN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0246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25900" y="2508250"/>
          <a:ext cx="483870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2" imgW="2273300" imgH="685800" progId="Equation.DSMT4">
                  <p:embed/>
                </p:oleObj>
              </mc:Choice>
              <mc:Fallback>
                <p:oleObj name="" r:id="rId2" imgW="2273300" imgH="6858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25900" y="2508250"/>
                        <a:ext cx="4838700" cy="14605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Text Box 7"/>
          <p:cNvSpPr txBox="1"/>
          <p:nvPr/>
        </p:nvSpPr>
        <p:spPr>
          <a:xfrm>
            <a:off x="4318000" y="5054600"/>
            <a:ext cx="41529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endParaRPr lang="zh-CN" altLang="zh-CN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5368" name="Group 8"/>
          <p:cNvGrpSpPr/>
          <p:nvPr/>
        </p:nvGrpSpPr>
        <p:grpSpPr>
          <a:xfrm>
            <a:off x="4133850" y="3860800"/>
            <a:ext cx="4759325" cy="1428750"/>
            <a:chOff x="2740" y="2832"/>
            <a:chExt cx="2722" cy="900"/>
          </a:xfrm>
        </p:grpSpPr>
        <p:sp>
          <p:nvSpPr>
            <p:cNvPr id="10249" name="Text Box 9"/>
            <p:cNvSpPr txBox="1"/>
            <p:nvPr/>
          </p:nvSpPr>
          <p:spPr>
            <a:xfrm>
              <a:off x="2744" y="2832"/>
              <a:ext cx="2552" cy="59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spcBef>
                  <a:spcPct val="50000"/>
                </a:spcBef>
                <a:buSzTx/>
              </a:pP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总电容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C</a:t>
              </a:r>
              <a:r>
                <a:rPr lang="en-US" altLang="zh-CN" sz="2800" baseline="-250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total: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=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平板电容</a:t>
              </a:r>
              <a:r>
                <a:rPr lang="en-US" altLang="zh-CN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+</a:t>
              </a:r>
              <a:r>
                <a:rPr lang="zh-CN" altLang="en-US" sz="2800" dirty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边缘电容</a:t>
              </a:r>
              <a:endParaRPr lang="zh-CN" altLang="en-US" sz="2800" baseline="-25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10250" name="Object 10"/>
            <p:cNvGraphicFramePr>
              <a:graphicFrameLocks noChangeAspect="1"/>
            </p:cNvGraphicFramePr>
            <p:nvPr/>
          </p:nvGraphicFramePr>
          <p:xfrm>
            <a:off x="2740" y="3244"/>
            <a:ext cx="2722" cy="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" r:id="rId4" imgW="1346200" imgH="241300" progId="Equation.DSMT4">
                    <p:embed/>
                  </p:oleObj>
                </mc:Choice>
                <mc:Fallback>
                  <p:oleObj name="" r:id="rId4" imgW="1346200" imgH="241300" progId="Equation.DSMT4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740" y="3244"/>
                          <a:ext cx="2722" cy="48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51" name="Text Box 11"/>
          <p:cNvSpPr txBox="1"/>
          <p:nvPr/>
        </p:nvSpPr>
        <p:spPr>
          <a:xfrm>
            <a:off x="482600" y="5256213"/>
            <a:ext cx="8661400" cy="1187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  <a:buSzTx/>
            </a:pP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问：需要一个</a:t>
            </a:r>
            <a:r>
              <a:rPr lang="en-US" altLang="zh-CN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5pF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的正方形电容器。假设工艺无误差且给定的单位边缘电容为</a:t>
            </a:r>
            <a:r>
              <a:rPr lang="en-US" altLang="zh-CN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2.9fF/um,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单位面积电容为</a:t>
            </a:r>
            <a:r>
              <a:rPr lang="en-US" altLang="zh-CN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7.1fF/um</a:t>
            </a:r>
            <a:r>
              <a:rPr lang="en-US" altLang="zh-CN" sz="2400" baseline="30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精度要求达到</a:t>
            </a:r>
            <a:r>
              <a:rPr lang="en-US" altLang="zh-CN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99%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，电容器的尺寸是多少？</a:t>
            </a:r>
            <a:endParaRPr lang="zh-CN" altLang="en-US" sz="2400" baseline="300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52" name="Rectangle 2"/>
          <p:cNvSpPr>
            <a:spLocks noGrp="1" noRot="1"/>
          </p:cNvSpPr>
          <p:nvPr>
            <p:ph type="title"/>
          </p:nvPr>
        </p:nvSpPr>
        <p:spPr>
          <a:xfrm>
            <a:off x="301625" y="311150"/>
            <a:ext cx="8540750" cy="9477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7.1 </a:t>
            </a:r>
            <a:r>
              <a:rPr lang="zh-CN" altLang="en-US" dirty="0"/>
              <a:t>电容</a:t>
            </a:r>
            <a:endParaRPr lang="zh-CN" altLang="en-US" dirty="0"/>
          </a:p>
        </p:txBody>
      </p:sp>
      <p:sp>
        <p:nvSpPr>
          <p:cNvPr id="10253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电容值计算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页脚占位符 6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1266" name="灯片编号占位符 7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1267" name="Rectangle 3"/>
          <p:cNvSpPr>
            <a:spLocks noGrp="1" noRot="1"/>
          </p:cNvSpPr>
          <p:nvPr>
            <p:ph type="body" sz="half" idx="3"/>
          </p:nvPr>
        </p:nvSpPr>
        <p:spPr>
          <a:xfrm>
            <a:off x="406400" y="3124200"/>
            <a:ext cx="4165600" cy="11430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400" dirty="0"/>
              <a:t>FET</a:t>
            </a:r>
            <a:r>
              <a:rPr lang="zh-CN" altLang="en-US" sz="2400" dirty="0"/>
              <a:t>栅与衬底之间存在</a:t>
            </a:r>
            <a:endParaRPr lang="zh-CN" altLang="en-US" sz="24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400" dirty="0"/>
              <a:t>寄生电容</a:t>
            </a:r>
            <a:endParaRPr lang="zh-CN" altLang="en-US" sz="2400" dirty="0"/>
          </a:p>
        </p:txBody>
      </p:sp>
      <p:pic>
        <p:nvPicPr>
          <p:cNvPr id="11268" name="Picture 4" descr="照片xxx1 586"/>
          <p:cNvPicPr>
            <a:picLocks noGrp="1" noRot="1" noChangeAspect="1"/>
          </p:cNvPicPr>
          <p:nvPr>
            <p:ph sz="quarter" idx="1"/>
          </p:nvPr>
        </p:nvPicPr>
        <p:blipFill>
          <a:blip r:embed="rId1"/>
          <a:srcRect l="42924" t="6918" r="19339" b="79874"/>
          <a:stretch>
            <a:fillRect/>
          </a:stretch>
        </p:blipFill>
        <p:spPr>
          <a:xfrm>
            <a:off x="398463" y="2146300"/>
            <a:ext cx="3627437" cy="952500"/>
          </a:xfrm>
          <a:ln/>
        </p:spPr>
      </p:pic>
      <p:pic>
        <p:nvPicPr>
          <p:cNvPr id="11269" name="Picture 5" descr="照片xxx1 586"/>
          <p:cNvPicPr>
            <a:picLocks noGrp="1" noRot="1" noChangeAspect="1"/>
          </p:cNvPicPr>
          <p:nvPr>
            <p:ph sz="quarter" idx="2"/>
          </p:nvPr>
        </p:nvPicPr>
        <p:blipFill>
          <a:blip r:embed="rId2"/>
          <a:srcRect l="41510" t="62894" r="16510" b="22012"/>
          <a:stretch>
            <a:fillRect/>
          </a:stretch>
        </p:blipFill>
        <p:spPr>
          <a:xfrm>
            <a:off x="395288" y="4005263"/>
            <a:ext cx="4330700" cy="1168400"/>
          </a:xfrm>
          <a:ln/>
        </p:spPr>
      </p:pic>
      <p:sp>
        <p:nvSpPr>
          <p:cNvPr id="11270" name="Rectangle 6"/>
          <p:cNvSpPr/>
          <p:nvPr/>
        </p:nvSpPr>
        <p:spPr>
          <a:xfrm>
            <a:off x="4643438" y="1844675"/>
            <a:ext cx="4102100" cy="31623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t" anchorCtr="0"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阱电容器的下极板明显存在着串联电阻（由于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阱电阻）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减小串联电阻的方法：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 在下极板放置接触孔降低串联电阻，如采用马蹄形的接触孔。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1" name="Text Box 7"/>
          <p:cNvSpPr txBox="1"/>
          <p:nvPr/>
        </p:nvSpPr>
        <p:spPr>
          <a:xfrm>
            <a:off x="1042988" y="5229225"/>
            <a:ext cx="3517900" cy="10985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  <a:buClr>
                <a:schemeClr val="hlink"/>
              </a:buClr>
              <a:buSzPct val="70000"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多晶硅与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阱之间覆盖部分的面积为电容器的面积</a:t>
            </a:r>
            <a:r>
              <a:rPr lang="zh-CN" altLang="en-US" sz="2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N+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为下极板的接触区</a:t>
            </a:r>
            <a:endParaRPr lang="zh-CN" altLang="en-US" sz="20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72" name="Text Box 9"/>
          <p:cNvSpPr txBox="1"/>
          <p:nvPr/>
        </p:nvSpPr>
        <p:spPr>
          <a:xfrm>
            <a:off x="4940300" y="5372100"/>
            <a:ext cx="38862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  <a:buSzTx/>
            </a:pPr>
            <a:endParaRPr lang="zh-CN" altLang="zh-CN" sz="2800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1273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3" y="4652963"/>
            <a:ext cx="3181350" cy="1495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4" name="Rectangle 2"/>
          <p:cNvSpPr>
            <a:spLocks noGrp="1" noRot="1"/>
          </p:cNvSpPr>
          <p:nvPr>
            <p:ph type="title"/>
          </p:nvPr>
        </p:nvSpPr>
        <p:spPr>
          <a:xfrm>
            <a:off x="301625" y="311150"/>
            <a:ext cx="8540750" cy="947738"/>
          </a:xfrm>
          <a:ln/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dirty="0"/>
              <a:t>7.1 </a:t>
            </a:r>
            <a:r>
              <a:rPr lang="zh-CN" altLang="en-US" dirty="0"/>
              <a:t>电容</a:t>
            </a:r>
            <a:endParaRPr lang="zh-CN" altLang="en-US" dirty="0"/>
          </a:p>
        </p:txBody>
      </p:sp>
      <p:sp>
        <p:nvSpPr>
          <p:cNvPr id="11275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阱电容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页脚占位符 5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2290" name="灯片编号占位符 6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2291" name="Rectangle 3"/>
          <p:cNvSpPr>
            <a:spLocks noGrp="1" noRot="1"/>
          </p:cNvSpPr>
          <p:nvPr>
            <p:ph type="body" sz="half" idx="1"/>
          </p:nvPr>
        </p:nvSpPr>
        <p:spPr>
          <a:xfrm>
            <a:off x="304800" y="1981200"/>
            <a:ext cx="4186238" cy="3886200"/>
          </a:xfrm>
          <a:ln/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</a:pPr>
            <a:r>
              <a:rPr lang="en-US" altLang="zh-CN" sz="2800" dirty="0"/>
              <a:t>N</a:t>
            </a:r>
            <a:r>
              <a:rPr lang="zh-CN" altLang="en-US" sz="2800" dirty="0"/>
              <a:t>阱电容的寄生电容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800" dirty="0"/>
              <a:t>N</a:t>
            </a:r>
            <a:r>
              <a:rPr lang="zh-CN" altLang="en-US" sz="2800" dirty="0"/>
              <a:t>阱与</a:t>
            </a:r>
            <a:r>
              <a:rPr lang="en-US" altLang="zh-CN" sz="2800" dirty="0"/>
              <a:t>P</a:t>
            </a:r>
            <a:r>
              <a:rPr lang="zh-CN" altLang="en-US" sz="2800" dirty="0"/>
              <a:t>衬底之间形成的电容器</a:t>
            </a:r>
            <a:endParaRPr lang="zh-CN" altLang="en-US" sz="2800" dirty="0"/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dirty="0"/>
              <a:t>介质</a:t>
            </a:r>
            <a:r>
              <a:rPr lang="en-US" altLang="zh-CN" sz="2800" dirty="0"/>
              <a:t>?——PN</a:t>
            </a:r>
            <a:r>
              <a:rPr lang="zh-CN" altLang="en-US" sz="2800" dirty="0"/>
              <a:t>结势垒</a:t>
            </a:r>
            <a:endParaRPr lang="zh-CN" altLang="en-US" sz="2800" dirty="0"/>
          </a:p>
        </p:txBody>
      </p:sp>
      <p:pic>
        <p:nvPicPr>
          <p:cNvPr id="12292" name="Picture 4" descr="照片xxx1 587"/>
          <p:cNvPicPr>
            <a:picLocks noGrp="1" noRot="1" noChangeAspect="1"/>
          </p:cNvPicPr>
          <p:nvPr>
            <p:ph sz="half" idx="2"/>
          </p:nvPr>
        </p:nvPicPr>
        <p:blipFill>
          <a:blip r:embed="rId1"/>
          <a:srcRect l="32906" t="68889" r="35925" b="16000"/>
          <a:stretch>
            <a:fillRect/>
          </a:stretch>
        </p:blipFill>
        <p:spPr>
          <a:xfrm>
            <a:off x="4822825" y="2609850"/>
            <a:ext cx="3800475" cy="1382713"/>
          </a:xfrm>
          <a:ln/>
        </p:spPr>
      </p:pic>
      <p:sp>
        <p:nvSpPr>
          <p:cNvPr id="12293" name="标题 1"/>
          <p:cNvSpPr>
            <a:spLocks noGrp="1" noRot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endParaRPr lang="zh-CN" altLang="en-US" dirty="0"/>
          </a:p>
        </p:txBody>
      </p:sp>
      <p:sp>
        <p:nvSpPr>
          <p:cNvPr id="12294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5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阱电容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页脚占位符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SzTx/>
            </a:pPr>
            <a:r>
              <a:rPr lang="en-US" altLang="zh-CN" sz="1400" dirty="0"/>
              <a:t>CMOS</a:t>
            </a:r>
            <a:r>
              <a:rPr lang="zh-CN" altLang="en-US" sz="1400" dirty="0"/>
              <a:t>集成电路原理与设计</a:t>
            </a:r>
            <a:endParaRPr lang="en-US" altLang="zh-CN" sz="1400" dirty="0"/>
          </a:p>
        </p:txBody>
      </p:sp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 wrap="square" lIns="91440" tIns="45720" rIns="91440" bIns="45720" anchor="t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SzTx/>
            </a:pPr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13315" name="Rectangle 4"/>
          <p:cNvSpPr>
            <a:spLocks noGrp="1" noRot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/>
              <a:t>金属电容</a:t>
            </a:r>
            <a:endParaRPr lang="zh-CN" altLang="en-US" dirty="0"/>
          </a:p>
          <a:p>
            <a:pPr eaLnBrk="1" hangingPunct="1">
              <a:buNone/>
            </a:pPr>
            <a:r>
              <a:rPr lang="zh-CN" altLang="en-US" dirty="0"/>
              <a:t>   金属电容器上下极板都为金属，消除了</a:t>
            </a:r>
            <a:r>
              <a:rPr lang="en-US" altLang="zh-CN" dirty="0"/>
              <a:t>PN</a:t>
            </a:r>
            <a:r>
              <a:rPr lang="zh-CN" altLang="en-US" dirty="0"/>
              <a:t>结的寄生电容，为了保证构成上下极板的金属不短路，采用厚介质层。因此，金属电容常称为</a:t>
            </a:r>
            <a:r>
              <a:rPr lang="en-US" altLang="zh-CN" dirty="0"/>
              <a:t>MIM</a:t>
            </a:r>
            <a:r>
              <a:rPr lang="zh-CN" altLang="en-US" dirty="0"/>
              <a:t>电容。</a:t>
            </a:r>
            <a:endParaRPr lang="zh-CN" altLang="en-US" dirty="0"/>
          </a:p>
        </p:txBody>
      </p:sp>
      <p:sp>
        <p:nvSpPr>
          <p:cNvPr id="13316" name="Rectangle 2"/>
          <p:cNvSpPr txBox="1">
            <a:spLocks noRot="1"/>
          </p:cNvSpPr>
          <p:nvPr/>
        </p:nvSpPr>
        <p:spPr>
          <a:xfrm>
            <a:off x="301625" y="311150"/>
            <a:ext cx="8540750" cy="9477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buSzTx/>
            </a:pPr>
            <a:r>
              <a:rPr lang="en-US" altLang="zh-CN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7.1 </a:t>
            </a:r>
            <a:r>
              <a:rPr lang="zh-CN" altLang="en-US" sz="44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电容</a:t>
            </a:r>
            <a:endParaRPr lang="zh-CN" altLang="en-US" sz="44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7" name="内容占位符 2"/>
          <p:cNvSpPr txBox="1"/>
          <p:nvPr/>
        </p:nvSpPr>
        <p:spPr>
          <a:xfrm>
            <a:off x="250825" y="1077913"/>
            <a:ext cx="8540750" cy="655637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 eaLnBrk="0" hangingPunct="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金属电容</a:t>
            </a:r>
            <a:endParaRPr lang="zh-CN" altLang="en-US" sz="3200" dirty="0">
              <a:solidFill>
                <a:srgbClr val="00B05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CDESIGNK</Template>
  <TotalTime>0</TotalTime>
  <Words>4732</Words>
  <Application>WPS 演示</Application>
  <PresentationFormat>全屏显示(4:3)</PresentationFormat>
  <Paragraphs>629</Paragraphs>
  <Slides>46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46</vt:i4>
      </vt:variant>
    </vt:vector>
  </HeadingPairs>
  <TitlesOfParts>
    <vt:vector size="64" baseType="lpstr">
      <vt:lpstr>Arial</vt:lpstr>
      <vt:lpstr>宋体</vt:lpstr>
      <vt:lpstr>Wingdings</vt:lpstr>
      <vt:lpstr>楷体_GB2312</vt:lpstr>
      <vt:lpstr>新宋体</vt:lpstr>
      <vt:lpstr>微软雅黑</vt:lpstr>
      <vt:lpstr>Arial Unicode MS</vt:lpstr>
      <vt:lpstr>Calibri</vt:lpstr>
      <vt:lpstr>古瓶荷花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第6章 电容</dc:title>
  <dc:creator>Ying Ruan</dc:creator>
  <cp:lastModifiedBy>defaulblank</cp:lastModifiedBy>
  <cp:revision>46</cp:revision>
  <dcterms:created xsi:type="dcterms:W3CDTF">2009-03-15T09:46:31Z</dcterms:created>
  <dcterms:modified xsi:type="dcterms:W3CDTF">2023-12-14T10:22:16Z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E9D727F9620C40AAAB2E0D0526BFE817_13</vt:lpwstr>
  </property>
</Properties>
</file>